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5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1" r:id="rId18"/>
    <p:sldId id="314" r:id="rId19"/>
    <p:sldId id="272" r:id="rId20"/>
    <p:sldId id="300" r:id="rId21"/>
    <p:sldId id="273" r:id="rId22"/>
    <p:sldId id="274" r:id="rId23"/>
    <p:sldId id="275" r:id="rId24"/>
    <p:sldId id="301" r:id="rId25"/>
    <p:sldId id="276" r:id="rId26"/>
    <p:sldId id="302" r:id="rId27"/>
    <p:sldId id="303" r:id="rId28"/>
    <p:sldId id="315" r:id="rId29"/>
    <p:sldId id="306" r:id="rId30"/>
    <p:sldId id="316" r:id="rId31"/>
    <p:sldId id="308" r:id="rId32"/>
    <p:sldId id="278" r:id="rId33"/>
    <p:sldId id="281" r:id="rId34"/>
    <p:sldId id="307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gJy42AvEXusRfggle7Na59qj7i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FE650D-E760-436F-8E3B-B548A2704567}">
  <a:tblStyle styleId="{E6FE650D-E760-436F-8E3B-B548A27045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customschemas.google.com/relationships/presentationmetadata" Target="metadata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16" name="Google Shape;51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27" name="Google Shape;52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38" name="Google Shape;53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49" name="Google Shape;54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08cd27e61e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60" name="Google Shape;560;g208cd27e61e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076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08cd27e61e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208cd27e61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8cd27e61e_0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208cd27e61e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494" name="Google Shape;49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  <p:sp>
        <p:nvSpPr>
          <p:cNvPr id="505" name="Google Shape;50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7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7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8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5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9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59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59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59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59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59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0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1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2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6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6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3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4"/>
          <p:cNvSpPr txBox="1">
            <a:spLocks noGrp="1"/>
          </p:cNvSpPr>
          <p:nvPr>
            <p:ph type="subTitle" idx="1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9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9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5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6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6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6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6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6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66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7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6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6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67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8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6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68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9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6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6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69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69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0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7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70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0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70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70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70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8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2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72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3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0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4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7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7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5"/>
          <p:cNvSpPr txBox="1">
            <a:spLocks noGrp="1"/>
          </p:cNvSpPr>
          <p:nvPr>
            <p:ph type="subTitle" idx="1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6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7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7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7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7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7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77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77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8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7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2" name="Google Shape;162;p7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3" name="Google Shape;163;p7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9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79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0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8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8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8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80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1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8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81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81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81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81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81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2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>
            <a:spLocks noGrp="1"/>
          </p:cNvSpPr>
          <p:nvPr>
            <p:ph type="subTitle" idx="1"/>
          </p:nvPr>
        </p:nvSpPr>
        <p:spPr>
          <a:xfrm>
            <a:off x="628560" y="273960"/>
            <a:ext cx="7886520" cy="460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4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4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4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5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6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6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6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4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0" y="0"/>
            <a:ext cx="914364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42"/>
          <p:cNvSpPr/>
          <p:nvPr/>
        </p:nvSpPr>
        <p:spPr>
          <a:xfrm>
            <a:off x="4241160" y="573120"/>
            <a:ext cx="3959280" cy="3959280"/>
          </a:xfrm>
          <a:custGeom>
            <a:avLst/>
            <a:gdLst/>
            <a:ahLst/>
            <a:cxnLst/>
            <a:rect l="l" t="t" r="r" b="b"/>
            <a:pathLst>
              <a:path w="5279390" h="5279390" extrusionOk="0">
                <a:moveTo>
                  <a:pt x="2639568" y="0"/>
                </a:moveTo>
                <a:lnTo>
                  <a:pt x="2591077" y="436"/>
                </a:lnTo>
                <a:lnTo>
                  <a:pt x="2542798" y="1740"/>
                </a:lnTo>
                <a:lnTo>
                  <a:pt x="2494738" y="3905"/>
                </a:lnTo>
                <a:lnTo>
                  <a:pt x="2446905" y="6923"/>
                </a:lnTo>
                <a:lnTo>
                  <a:pt x="2399307" y="10786"/>
                </a:lnTo>
                <a:lnTo>
                  <a:pt x="2351951" y="15488"/>
                </a:lnTo>
                <a:lnTo>
                  <a:pt x="2304843" y="21020"/>
                </a:lnTo>
                <a:lnTo>
                  <a:pt x="2257993" y="27375"/>
                </a:lnTo>
                <a:lnTo>
                  <a:pt x="2211406" y="34546"/>
                </a:lnTo>
                <a:lnTo>
                  <a:pt x="2165091" y="42525"/>
                </a:lnTo>
                <a:lnTo>
                  <a:pt x="2119056" y="51305"/>
                </a:lnTo>
                <a:lnTo>
                  <a:pt x="2073306" y="60879"/>
                </a:lnTo>
                <a:lnTo>
                  <a:pt x="2027851" y="71238"/>
                </a:lnTo>
                <a:lnTo>
                  <a:pt x="1982697" y="82376"/>
                </a:lnTo>
                <a:lnTo>
                  <a:pt x="1937852" y="94285"/>
                </a:lnTo>
                <a:lnTo>
                  <a:pt x="1893323" y="106957"/>
                </a:lnTo>
                <a:lnTo>
                  <a:pt x="1849118" y="120385"/>
                </a:lnTo>
                <a:lnTo>
                  <a:pt x="1805245" y="134563"/>
                </a:lnTo>
                <a:lnTo>
                  <a:pt x="1761710" y="149481"/>
                </a:lnTo>
                <a:lnTo>
                  <a:pt x="1718521" y="165133"/>
                </a:lnTo>
                <a:lnTo>
                  <a:pt x="1675685" y="181511"/>
                </a:lnTo>
                <a:lnTo>
                  <a:pt x="1633211" y="198608"/>
                </a:lnTo>
                <a:lnTo>
                  <a:pt x="1591105" y="216417"/>
                </a:lnTo>
                <a:lnTo>
                  <a:pt x="1549376" y="234929"/>
                </a:lnTo>
                <a:lnTo>
                  <a:pt x="1508029" y="254138"/>
                </a:lnTo>
                <a:lnTo>
                  <a:pt x="1467074" y="274036"/>
                </a:lnTo>
                <a:lnTo>
                  <a:pt x="1426516" y="294616"/>
                </a:lnTo>
                <a:lnTo>
                  <a:pt x="1386365" y="315869"/>
                </a:lnTo>
                <a:lnTo>
                  <a:pt x="1346627" y="337790"/>
                </a:lnTo>
                <a:lnTo>
                  <a:pt x="1307309" y="360369"/>
                </a:lnTo>
                <a:lnTo>
                  <a:pt x="1268420" y="383600"/>
                </a:lnTo>
                <a:lnTo>
                  <a:pt x="1229966" y="407476"/>
                </a:lnTo>
                <a:lnTo>
                  <a:pt x="1191955" y="431988"/>
                </a:lnTo>
                <a:lnTo>
                  <a:pt x="1154395" y="457130"/>
                </a:lnTo>
                <a:lnTo>
                  <a:pt x="1117293" y="482893"/>
                </a:lnTo>
                <a:lnTo>
                  <a:pt x="1080656" y="509272"/>
                </a:lnTo>
                <a:lnTo>
                  <a:pt x="1044492" y="536257"/>
                </a:lnTo>
                <a:lnTo>
                  <a:pt x="1008808" y="563841"/>
                </a:lnTo>
                <a:lnTo>
                  <a:pt x="973612" y="592018"/>
                </a:lnTo>
                <a:lnTo>
                  <a:pt x="938911" y="620780"/>
                </a:lnTo>
                <a:lnTo>
                  <a:pt x="904713" y="650118"/>
                </a:lnTo>
                <a:lnTo>
                  <a:pt x="871025" y="680027"/>
                </a:lnTo>
                <a:lnTo>
                  <a:pt x="837854" y="710498"/>
                </a:lnTo>
                <a:lnTo>
                  <a:pt x="805209" y="741523"/>
                </a:lnTo>
                <a:lnTo>
                  <a:pt x="773096" y="773096"/>
                </a:lnTo>
                <a:lnTo>
                  <a:pt x="741523" y="805209"/>
                </a:lnTo>
                <a:lnTo>
                  <a:pt x="710498" y="837854"/>
                </a:lnTo>
                <a:lnTo>
                  <a:pt x="680027" y="871025"/>
                </a:lnTo>
                <a:lnTo>
                  <a:pt x="650118" y="904713"/>
                </a:lnTo>
                <a:lnTo>
                  <a:pt x="620780" y="938911"/>
                </a:lnTo>
                <a:lnTo>
                  <a:pt x="592018" y="973612"/>
                </a:lnTo>
                <a:lnTo>
                  <a:pt x="563841" y="1008808"/>
                </a:lnTo>
                <a:lnTo>
                  <a:pt x="536257" y="1044492"/>
                </a:lnTo>
                <a:lnTo>
                  <a:pt x="509272" y="1080656"/>
                </a:lnTo>
                <a:lnTo>
                  <a:pt x="482893" y="1117293"/>
                </a:lnTo>
                <a:lnTo>
                  <a:pt x="457130" y="1154395"/>
                </a:lnTo>
                <a:lnTo>
                  <a:pt x="431988" y="1191955"/>
                </a:lnTo>
                <a:lnTo>
                  <a:pt x="407476" y="1229966"/>
                </a:lnTo>
                <a:lnTo>
                  <a:pt x="383600" y="1268420"/>
                </a:lnTo>
                <a:lnTo>
                  <a:pt x="360369" y="1307309"/>
                </a:lnTo>
                <a:lnTo>
                  <a:pt x="337790" y="1346627"/>
                </a:lnTo>
                <a:lnTo>
                  <a:pt x="315869" y="1386365"/>
                </a:lnTo>
                <a:lnTo>
                  <a:pt x="294616" y="1426516"/>
                </a:lnTo>
                <a:lnTo>
                  <a:pt x="274036" y="1467074"/>
                </a:lnTo>
                <a:lnTo>
                  <a:pt x="254138" y="1508029"/>
                </a:lnTo>
                <a:lnTo>
                  <a:pt x="234929" y="1549376"/>
                </a:lnTo>
                <a:lnTo>
                  <a:pt x="216417" y="1591105"/>
                </a:lnTo>
                <a:lnTo>
                  <a:pt x="198608" y="1633211"/>
                </a:lnTo>
                <a:lnTo>
                  <a:pt x="181511" y="1675685"/>
                </a:lnTo>
                <a:lnTo>
                  <a:pt x="165133" y="1718521"/>
                </a:lnTo>
                <a:lnTo>
                  <a:pt x="149481" y="1761710"/>
                </a:lnTo>
                <a:lnTo>
                  <a:pt x="134563" y="1805245"/>
                </a:lnTo>
                <a:lnTo>
                  <a:pt x="120385" y="1849118"/>
                </a:lnTo>
                <a:lnTo>
                  <a:pt x="106957" y="1893323"/>
                </a:lnTo>
                <a:lnTo>
                  <a:pt x="94285" y="1937852"/>
                </a:lnTo>
                <a:lnTo>
                  <a:pt x="82376" y="1982697"/>
                </a:lnTo>
                <a:lnTo>
                  <a:pt x="71238" y="2027851"/>
                </a:lnTo>
                <a:lnTo>
                  <a:pt x="60879" y="2073306"/>
                </a:lnTo>
                <a:lnTo>
                  <a:pt x="51305" y="2119056"/>
                </a:lnTo>
                <a:lnTo>
                  <a:pt x="42525" y="2165091"/>
                </a:lnTo>
                <a:lnTo>
                  <a:pt x="34546" y="2211406"/>
                </a:lnTo>
                <a:lnTo>
                  <a:pt x="27375" y="2257993"/>
                </a:lnTo>
                <a:lnTo>
                  <a:pt x="21020" y="2304843"/>
                </a:lnTo>
                <a:lnTo>
                  <a:pt x="15488" y="2351951"/>
                </a:lnTo>
                <a:lnTo>
                  <a:pt x="10786" y="2399307"/>
                </a:lnTo>
                <a:lnTo>
                  <a:pt x="6923" y="2446905"/>
                </a:lnTo>
                <a:lnTo>
                  <a:pt x="3905" y="2494738"/>
                </a:lnTo>
                <a:lnTo>
                  <a:pt x="1740" y="2542798"/>
                </a:lnTo>
                <a:lnTo>
                  <a:pt x="436" y="2591077"/>
                </a:lnTo>
                <a:lnTo>
                  <a:pt x="0" y="2639567"/>
                </a:lnTo>
                <a:lnTo>
                  <a:pt x="436" y="2688058"/>
                </a:lnTo>
                <a:lnTo>
                  <a:pt x="1740" y="2736337"/>
                </a:lnTo>
                <a:lnTo>
                  <a:pt x="3905" y="2784397"/>
                </a:lnTo>
                <a:lnTo>
                  <a:pt x="6923" y="2832230"/>
                </a:lnTo>
                <a:lnTo>
                  <a:pt x="10786" y="2879828"/>
                </a:lnTo>
                <a:lnTo>
                  <a:pt x="15488" y="2927184"/>
                </a:lnTo>
                <a:lnTo>
                  <a:pt x="21020" y="2974292"/>
                </a:lnTo>
                <a:lnTo>
                  <a:pt x="27375" y="3021142"/>
                </a:lnTo>
                <a:lnTo>
                  <a:pt x="34546" y="3067729"/>
                </a:lnTo>
                <a:lnTo>
                  <a:pt x="42525" y="3114044"/>
                </a:lnTo>
                <a:lnTo>
                  <a:pt x="51305" y="3160079"/>
                </a:lnTo>
                <a:lnTo>
                  <a:pt x="60879" y="3205829"/>
                </a:lnTo>
                <a:lnTo>
                  <a:pt x="71238" y="3251284"/>
                </a:lnTo>
                <a:lnTo>
                  <a:pt x="82376" y="3296438"/>
                </a:lnTo>
                <a:lnTo>
                  <a:pt x="94285" y="3341283"/>
                </a:lnTo>
                <a:lnTo>
                  <a:pt x="106957" y="3385812"/>
                </a:lnTo>
                <a:lnTo>
                  <a:pt x="120385" y="3430017"/>
                </a:lnTo>
                <a:lnTo>
                  <a:pt x="134563" y="3473890"/>
                </a:lnTo>
                <a:lnTo>
                  <a:pt x="149481" y="3517425"/>
                </a:lnTo>
                <a:lnTo>
                  <a:pt x="165133" y="3560614"/>
                </a:lnTo>
                <a:lnTo>
                  <a:pt x="181511" y="3603450"/>
                </a:lnTo>
                <a:lnTo>
                  <a:pt x="198608" y="3645924"/>
                </a:lnTo>
                <a:lnTo>
                  <a:pt x="216417" y="3688030"/>
                </a:lnTo>
                <a:lnTo>
                  <a:pt x="234929" y="3729759"/>
                </a:lnTo>
                <a:lnTo>
                  <a:pt x="254138" y="3771106"/>
                </a:lnTo>
                <a:lnTo>
                  <a:pt x="274036" y="3812061"/>
                </a:lnTo>
                <a:lnTo>
                  <a:pt x="294616" y="3852619"/>
                </a:lnTo>
                <a:lnTo>
                  <a:pt x="315869" y="3892770"/>
                </a:lnTo>
                <a:lnTo>
                  <a:pt x="337790" y="3932508"/>
                </a:lnTo>
                <a:lnTo>
                  <a:pt x="360369" y="3971826"/>
                </a:lnTo>
                <a:lnTo>
                  <a:pt x="383600" y="4010715"/>
                </a:lnTo>
                <a:lnTo>
                  <a:pt x="407476" y="4049169"/>
                </a:lnTo>
                <a:lnTo>
                  <a:pt x="431988" y="4087180"/>
                </a:lnTo>
                <a:lnTo>
                  <a:pt x="457130" y="4124740"/>
                </a:lnTo>
                <a:lnTo>
                  <a:pt x="482893" y="4161842"/>
                </a:lnTo>
                <a:lnTo>
                  <a:pt x="509272" y="4198479"/>
                </a:lnTo>
                <a:lnTo>
                  <a:pt x="536257" y="4234643"/>
                </a:lnTo>
                <a:lnTo>
                  <a:pt x="563841" y="4270327"/>
                </a:lnTo>
                <a:lnTo>
                  <a:pt x="592018" y="4305523"/>
                </a:lnTo>
                <a:lnTo>
                  <a:pt x="620780" y="4340224"/>
                </a:lnTo>
                <a:lnTo>
                  <a:pt x="650118" y="4374422"/>
                </a:lnTo>
                <a:lnTo>
                  <a:pt x="680027" y="4408110"/>
                </a:lnTo>
                <a:lnTo>
                  <a:pt x="710498" y="4441281"/>
                </a:lnTo>
                <a:lnTo>
                  <a:pt x="741523" y="4473926"/>
                </a:lnTo>
                <a:lnTo>
                  <a:pt x="773096" y="4506039"/>
                </a:lnTo>
                <a:lnTo>
                  <a:pt x="805209" y="4537612"/>
                </a:lnTo>
                <a:lnTo>
                  <a:pt x="837854" y="4568637"/>
                </a:lnTo>
                <a:lnTo>
                  <a:pt x="871025" y="4599108"/>
                </a:lnTo>
                <a:lnTo>
                  <a:pt x="904713" y="4629017"/>
                </a:lnTo>
                <a:lnTo>
                  <a:pt x="938911" y="4658355"/>
                </a:lnTo>
                <a:lnTo>
                  <a:pt x="973612" y="4687117"/>
                </a:lnTo>
                <a:lnTo>
                  <a:pt x="1008808" y="4715294"/>
                </a:lnTo>
                <a:lnTo>
                  <a:pt x="1044492" y="4742878"/>
                </a:lnTo>
                <a:lnTo>
                  <a:pt x="1080656" y="4769863"/>
                </a:lnTo>
                <a:lnTo>
                  <a:pt x="1117293" y="4796242"/>
                </a:lnTo>
                <a:lnTo>
                  <a:pt x="1154395" y="4822005"/>
                </a:lnTo>
                <a:lnTo>
                  <a:pt x="1191955" y="4847147"/>
                </a:lnTo>
                <a:lnTo>
                  <a:pt x="1229966" y="4871659"/>
                </a:lnTo>
                <a:lnTo>
                  <a:pt x="1268420" y="4895535"/>
                </a:lnTo>
                <a:lnTo>
                  <a:pt x="1307309" y="4918766"/>
                </a:lnTo>
                <a:lnTo>
                  <a:pt x="1346627" y="4941345"/>
                </a:lnTo>
                <a:lnTo>
                  <a:pt x="1386365" y="4963266"/>
                </a:lnTo>
                <a:lnTo>
                  <a:pt x="1426516" y="4984519"/>
                </a:lnTo>
                <a:lnTo>
                  <a:pt x="1467074" y="5005099"/>
                </a:lnTo>
                <a:lnTo>
                  <a:pt x="1508029" y="5024997"/>
                </a:lnTo>
                <a:lnTo>
                  <a:pt x="1549376" y="5044206"/>
                </a:lnTo>
                <a:lnTo>
                  <a:pt x="1591105" y="5062718"/>
                </a:lnTo>
                <a:lnTo>
                  <a:pt x="1633211" y="5080527"/>
                </a:lnTo>
                <a:lnTo>
                  <a:pt x="1675685" y="5097624"/>
                </a:lnTo>
                <a:lnTo>
                  <a:pt x="1718521" y="5114002"/>
                </a:lnTo>
                <a:lnTo>
                  <a:pt x="1761710" y="5129654"/>
                </a:lnTo>
                <a:lnTo>
                  <a:pt x="1805245" y="5144572"/>
                </a:lnTo>
                <a:lnTo>
                  <a:pt x="1849118" y="5158750"/>
                </a:lnTo>
                <a:lnTo>
                  <a:pt x="1893323" y="5172178"/>
                </a:lnTo>
                <a:lnTo>
                  <a:pt x="1937852" y="5184850"/>
                </a:lnTo>
                <a:lnTo>
                  <a:pt x="1982697" y="5196759"/>
                </a:lnTo>
                <a:lnTo>
                  <a:pt x="2027851" y="5207897"/>
                </a:lnTo>
                <a:lnTo>
                  <a:pt x="2073306" y="5218256"/>
                </a:lnTo>
                <a:lnTo>
                  <a:pt x="2119056" y="5227830"/>
                </a:lnTo>
                <a:lnTo>
                  <a:pt x="2165091" y="5236610"/>
                </a:lnTo>
                <a:lnTo>
                  <a:pt x="2211406" y="5244589"/>
                </a:lnTo>
                <a:lnTo>
                  <a:pt x="2257993" y="5251760"/>
                </a:lnTo>
                <a:lnTo>
                  <a:pt x="2304843" y="5258115"/>
                </a:lnTo>
                <a:lnTo>
                  <a:pt x="2351951" y="5263647"/>
                </a:lnTo>
                <a:lnTo>
                  <a:pt x="2399307" y="5268349"/>
                </a:lnTo>
                <a:lnTo>
                  <a:pt x="2446905" y="5272212"/>
                </a:lnTo>
                <a:lnTo>
                  <a:pt x="2494738" y="5275230"/>
                </a:lnTo>
                <a:lnTo>
                  <a:pt x="2542798" y="5277395"/>
                </a:lnTo>
                <a:lnTo>
                  <a:pt x="2591077" y="5278699"/>
                </a:lnTo>
                <a:lnTo>
                  <a:pt x="2639568" y="5279136"/>
                </a:lnTo>
                <a:lnTo>
                  <a:pt x="2688058" y="5278699"/>
                </a:lnTo>
                <a:lnTo>
                  <a:pt x="2736337" y="5277395"/>
                </a:lnTo>
                <a:lnTo>
                  <a:pt x="2784397" y="5275230"/>
                </a:lnTo>
                <a:lnTo>
                  <a:pt x="2832230" y="5272212"/>
                </a:lnTo>
                <a:lnTo>
                  <a:pt x="2879828" y="5268349"/>
                </a:lnTo>
                <a:lnTo>
                  <a:pt x="2927184" y="5263647"/>
                </a:lnTo>
                <a:lnTo>
                  <a:pt x="2974292" y="5258115"/>
                </a:lnTo>
                <a:lnTo>
                  <a:pt x="3021142" y="5251760"/>
                </a:lnTo>
                <a:lnTo>
                  <a:pt x="3067729" y="5244589"/>
                </a:lnTo>
                <a:lnTo>
                  <a:pt x="3114044" y="5236610"/>
                </a:lnTo>
                <a:lnTo>
                  <a:pt x="3160079" y="5227830"/>
                </a:lnTo>
                <a:lnTo>
                  <a:pt x="3205829" y="5218256"/>
                </a:lnTo>
                <a:lnTo>
                  <a:pt x="3251284" y="5207897"/>
                </a:lnTo>
                <a:lnTo>
                  <a:pt x="3296438" y="5196759"/>
                </a:lnTo>
                <a:lnTo>
                  <a:pt x="3341283" y="5184850"/>
                </a:lnTo>
                <a:lnTo>
                  <a:pt x="3385812" y="5172178"/>
                </a:lnTo>
                <a:lnTo>
                  <a:pt x="3430017" y="5158750"/>
                </a:lnTo>
                <a:lnTo>
                  <a:pt x="3473890" y="5144572"/>
                </a:lnTo>
                <a:lnTo>
                  <a:pt x="3517425" y="5129654"/>
                </a:lnTo>
                <a:lnTo>
                  <a:pt x="3560614" y="5114002"/>
                </a:lnTo>
                <a:lnTo>
                  <a:pt x="3603450" y="5097624"/>
                </a:lnTo>
                <a:lnTo>
                  <a:pt x="3645924" y="5080527"/>
                </a:lnTo>
                <a:lnTo>
                  <a:pt x="3688030" y="5062718"/>
                </a:lnTo>
                <a:lnTo>
                  <a:pt x="3729759" y="5044206"/>
                </a:lnTo>
                <a:lnTo>
                  <a:pt x="3771106" y="5024997"/>
                </a:lnTo>
                <a:lnTo>
                  <a:pt x="3812061" y="5005099"/>
                </a:lnTo>
                <a:lnTo>
                  <a:pt x="3852619" y="4984519"/>
                </a:lnTo>
                <a:lnTo>
                  <a:pt x="3892770" y="4963266"/>
                </a:lnTo>
                <a:lnTo>
                  <a:pt x="3932508" y="4941345"/>
                </a:lnTo>
                <a:lnTo>
                  <a:pt x="3971826" y="4918766"/>
                </a:lnTo>
                <a:lnTo>
                  <a:pt x="4010715" y="4895535"/>
                </a:lnTo>
                <a:lnTo>
                  <a:pt x="4049169" y="4871659"/>
                </a:lnTo>
                <a:lnTo>
                  <a:pt x="4087180" y="4847147"/>
                </a:lnTo>
                <a:lnTo>
                  <a:pt x="4124740" y="4822005"/>
                </a:lnTo>
                <a:lnTo>
                  <a:pt x="4161842" y="4796242"/>
                </a:lnTo>
                <a:lnTo>
                  <a:pt x="4198479" y="4769863"/>
                </a:lnTo>
                <a:lnTo>
                  <a:pt x="4234643" y="4742878"/>
                </a:lnTo>
                <a:lnTo>
                  <a:pt x="4270327" y="4715294"/>
                </a:lnTo>
                <a:lnTo>
                  <a:pt x="4305523" y="4687117"/>
                </a:lnTo>
                <a:lnTo>
                  <a:pt x="4340224" y="4658355"/>
                </a:lnTo>
                <a:lnTo>
                  <a:pt x="4374422" y="4629017"/>
                </a:lnTo>
                <a:lnTo>
                  <a:pt x="4408110" y="4599108"/>
                </a:lnTo>
                <a:lnTo>
                  <a:pt x="4441281" y="4568637"/>
                </a:lnTo>
                <a:lnTo>
                  <a:pt x="4473926" y="4537612"/>
                </a:lnTo>
                <a:lnTo>
                  <a:pt x="4506039" y="4506039"/>
                </a:lnTo>
                <a:lnTo>
                  <a:pt x="4537612" y="4473926"/>
                </a:lnTo>
                <a:lnTo>
                  <a:pt x="4568637" y="4441281"/>
                </a:lnTo>
                <a:lnTo>
                  <a:pt x="4599108" y="4408110"/>
                </a:lnTo>
                <a:lnTo>
                  <a:pt x="4629017" y="4374422"/>
                </a:lnTo>
                <a:lnTo>
                  <a:pt x="4658355" y="4340224"/>
                </a:lnTo>
                <a:lnTo>
                  <a:pt x="4687117" y="4305523"/>
                </a:lnTo>
                <a:lnTo>
                  <a:pt x="4715294" y="4270327"/>
                </a:lnTo>
                <a:lnTo>
                  <a:pt x="4742878" y="4234643"/>
                </a:lnTo>
                <a:lnTo>
                  <a:pt x="4769863" y="4198479"/>
                </a:lnTo>
                <a:lnTo>
                  <a:pt x="4796242" y="4161842"/>
                </a:lnTo>
                <a:lnTo>
                  <a:pt x="4822005" y="4124740"/>
                </a:lnTo>
                <a:lnTo>
                  <a:pt x="4847147" y="4087180"/>
                </a:lnTo>
                <a:lnTo>
                  <a:pt x="4871659" y="4049169"/>
                </a:lnTo>
                <a:lnTo>
                  <a:pt x="4895535" y="4010715"/>
                </a:lnTo>
                <a:lnTo>
                  <a:pt x="4918766" y="3971826"/>
                </a:lnTo>
                <a:lnTo>
                  <a:pt x="4941345" y="3932508"/>
                </a:lnTo>
                <a:lnTo>
                  <a:pt x="4963266" y="3892770"/>
                </a:lnTo>
                <a:lnTo>
                  <a:pt x="4984519" y="3852619"/>
                </a:lnTo>
                <a:lnTo>
                  <a:pt x="5005099" y="3812061"/>
                </a:lnTo>
                <a:lnTo>
                  <a:pt x="5024997" y="3771106"/>
                </a:lnTo>
                <a:lnTo>
                  <a:pt x="5044206" y="3729759"/>
                </a:lnTo>
                <a:lnTo>
                  <a:pt x="5062718" y="3688030"/>
                </a:lnTo>
                <a:lnTo>
                  <a:pt x="5080527" y="3645924"/>
                </a:lnTo>
                <a:lnTo>
                  <a:pt x="5097624" y="3603450"/>
                </a:lnTo>
                <a:lnTo>
                  <a:pt x="5114002" y="3560614"/>
                </a:lnTo>
                <a:lnTo>
                  <a:pt x="5129654" y="3517425"/>
                </a:lnTo>
                <a:lnTo>
                  <a:pt x="5144572" y="3473890"/>
                </a:lnTo>
                <a:lnTo>
                  <a:pt x="5158750" y="3430017"/>
                </a:lnTo>
                <a:lnTo>
                  <a:pt x="5172178" y="3385812"/>
                </a:lnTo>
                <a:lnTo>
                  <a:pt x="5184850" y="3341283"/>
                </a:lnTo>
                <a:lnTo>
                  <a:pt x="5196759" y="3296438"/>
                </a:lnTo>
                <a:lnTo>
                  <a:pt x="5207897" y="3251284"/>
                </a:lnTo>
                <a:lnTo>
                  <a:pt x="5218256" y="3205829"/>
                </a:lnTo>
                <a:lnTo>
                  <a:pt x="5227830" y="3160079"/>
                </a:lnTo>
                <a:lnTo>
                  <a:pt x="5236610" y="3114044"/>
                </a:lnTo>
                <a:lnTo>
                  <a:pt x="5244589" y="3067729"/>
                </a:lnTo>
                <a:lnTo>
                  <a:pt x="5251760" y="3021142"/>
                </a:lnTo>
                <a:lnTo>
                  <a:pt x="5258115" y="2974292"/>
                </a:lnTo>
                <a:lnTo>
                  <a:pt x="5263647" y="2927184"/>
                </a:lnTo>
                <a:lnTo>
                  <a:pt x="5268349" y="2879828"/>
                </a:lnTo>
                <a:lnTo>
                  <a:pt x="5272212" y="2832230"/>
                </a:lnTo>
                <a:lnTo>
                  <a:pt x="5275230" y="2784397"/>
                </a:lnTo>
                <a:lnTo>
                  <a:pt x="5277395" y="2736337"/>
                </a:lnTo>
                <a:lnTo>
                  <a:pt x="5278699" y="2688058"/>
                </a:lnTo>
                <a:lnTo>
                  <a:pt x="5279136" y="2639567"/>
                </a:lnTo>
                <a:lnTo>
                  <a:pt x="5278699" y="2591077"/>
                </a:lnTo>
                <a:lnTo>
                  <a:pt x="5277395" y="2542798"/>
                </a:lnTo>
                <a:lnTo>
                  <a:pt x="5275230" y="2494738"/>
                </a:lnTo>
                <a:lnTo>
                  <a:pt x="5272212" y="2446905"/>
                </a:lnTo>
                <a:lnTo>
                  <a:pt x="5268349" y="2399307"/>
                </a:lnTo>
                <a:lnTo>
                  <a:pt x="5263647" y="2351951"/>
                </a:lnTo>
                <a:lnTo>
                  <a:pt x="5258115" y="2304843"/>
                </a:lnTo>
                <a:lnTo>
                  <a:pt x="5251760" y="2257993"/>
                </a:lnTo>
                <a:lnTo>
                  <a:pt x="5244589" y="2211406"/>
                </a:lnTo>
                <a:lnTo>
                  <a:pt x="5236610" y="2165091"/>
                </a:lnTo>
                <a:lnTo>
                  <a:pt x="5227830" y="2119056"/>
                </a:lnTo>
                <a:lnTo>
                  <a:pt x="5218256" y="2073306"/>
                </a:lnTo>
                <a:lnTo>
                  <a:pt x="5207897" y="2027851"/>
                </a:lnTo>
                <a:lnTo>
                  <a:pt x="5196759" y="1982697"/>
                </a:lnTo>
                <a:lnTo>
                  <a:pt x="5184850" y="1937852"/>
                </a:lnTo>
                <a:lnTo>
                  <a:pt x="5172178" y="1893323"/>
                </a:lnTo>
                <a:lnTo>
                  <a:pt x="5158750" y="1849118"/>
                </a:lnTo>
                <a:lnTo>
                  <a:pt x="5144572" y="1805245"/>
                </a:lnTo>
                <a:lnTo>
                  <a:pt x="5129654" y="1761710"/>
                </a:lnTo>
                <a:lnTo>
                  <a:pt x="5114002" y="1718521"/>
                </a:lnTo>
                <a:lnTo>
                  <a:pt x="5097624" y="1675685"/>
                </a:lnTo>
                <a:lnTo>
                  <a:pt x="5080527" y="1633211"/>
                </a:lnTo>
                <a:lnTo>
                  <a:pt x="5062718" y="1591105"/>
                </a:lnTo>
                <a:lnTo>
                  <a:pt x="5044206" y="1549376"/>
                </a:lnTo>
                <a:lnTo>
                  <a:pt x="5024997" y="1508029"/>
                </a:lnTo>
                <a:lnTo>
                  <a:pt x="5005099" y="1467074"/>
                </a:lnTo>
                <a:lnTo>
                  <a:pt x="4984519" y="1426516"/>
                </a:lnTo>
                <a:lnTo>
                  <a:pt x="4963266" y="1386365"/>
                </a:lnTo>
                <a:lnTo>
                  <a:pt x="4941345" y="1346627"/>
                </a:lnTo>
                <a:lnTo>
                  <a:pt x="4918766" y="1307309"/>
                </a:lnTo>
                <a:lnTo>
                  <a:pt x="4895535" y="1268420"/>
                </a:lnTo>
                <a:lnTo>
                  <a:pt x="4871659" y="1229966"/>
                </a:lnTo>
                <a:lnTo>
                  <a:pt x="4847147" y="1191955"/>
                </a:lnTo>
                <a:lnTo>
                  <a:pt x="4822005" y="1154395"/>
                </a:lnTo>
                <a:lnTo>
                  <a:pt x="4796242" y="1117293"/>
                </a:lnTo>
                <a:lnTo>
                  <a:pt x="4769863" y="1080656"/>
                </a:lnTo>
                <a:lnTo>
                  <a:pt x="4742878" y="1044492"/>
                </a:lnTo>
                <a:lnTo>
                  <a:pt x="4715294" y="1008808"/>
                </a:lnTo>
                <a:lnTo>
                  <a:pt x="4687117" y="973612"/>
                </a:lnTo>
                <a:lnTo>
                  <a:pt x="4658355" y="938911"/>
                </a:lnTo>
                <a:lnTo>
                  <a:pt x="4629017" y="904713"/>
                </a:lnTo>
                <a:lnTo>
                  <a:pt x="4599108" y="871025"/>
                </a:lnTo>
                <a:lnTo>
                  <a:pt x="4568637" y="837854"/>
                </a:lnTo>
                <a:lnTo>
                  <a:pt x="4537612" y="805209"/>
                </a:lnTo>
                <a:lnTo>
                  <a:pt x="4506039" y="773096"/>
                </a:lnTo>
                <a:lnTo>
                  <a:pt x="4473926" y="741523"/>
                </a:lnTo>
                <a:lnTo>
                  <a:pt x="4441281" y="710498"/>
                </a:lnTo>
                <a:lnTo>
                  <a:pt x="4408110" y="680027"/>
                </a:lnTo>
                <a:lnTo>
                  <a:pt x="4374422" y="650118"/>
                </a:lnTo>
                <a:lnTo>
                  <a:pt x="4340224" y="620780"/>
                </a:lnTo>
                <a:lnTo>
                  <a:pt x="4305523" y="592018"/>
                </a:lnTo>
                <a:lnTo>
                  <a:pt x="4270327" y="563841"/>
                </a:lnTo>
                <a:lnTo>
                  <a:pt x="4234643" y="536257"/>
                </a:lnTo>
                <a:lnTo>
                  <a:pt x="4198479" y="509272"/>
                </a:lnTo>
                <a:lnTo>
                  <a:pt x="4161842" y="482893"/>
                </a:lnTo>
                <a:lnTo>
                  <a:pt x="4124740" y="457130"/>
                </a:lnTo>
                <a:lnTo>
                  <a:pt x="4087180" y="431988"/>
                </a:lnTo>
                <a:lnTo>
                  <a:pt x="4049169" y="407476"/>
                </a:lnTo>
                <a:lnTo>
                  <a:pt x="4010715" y="383600"/>
                </a:lnTo>
                <a:lnTo>
                  <a:pt x="3971826" y="360369"/>
                </a:lnTo>
                <a:lnTo>
                  <a:pt x="3932508" y="337790"/>
                </a:lnTo>
                <a:lnTo>
                  <a:pt x="3892770" y="315869"/>
                </a:lnTo>
                <a:lnTo>
                  <a:pt x="3852619" y="294616"/>
                </a:lnTo>
                <a:lnTo>
                  <a:pt x="3812061" y="274036"/>
                </a:lnTo>
                <a:lnTo>
                  <a:pt x="3771106" y="254138"/>
                </a:lnTo>
                <a:lnTo>
                  <a:pt x="3729759" y="234929"/>
                </a:lnTo>
                <a:lnTo>
                  <a:pt x="3688030" y="216417"/>
                </a:lnTo>
                <a:lnTo>
                  <a:pt x="3645924" y="198608"/>
                </a:lnTo>
                <a:lnTo>
                  <a:pt x="3603450" y="181511"/>
                </a:lnTo>
                <a:lnTo>
                  <a:pt x="3560614" y="165133"/>
                </a:lnTo>
                <a:lnTo>
                  <a:pt x="3517425" y="149481"/>
                </a:lnTo>
                <a:lnTo>
                  <a:pt x="3473890" y="134563"/>
                </a:lnTo>
                <a:lnTo>
                  <a:pt x="3430017" y="120385"/>
                </a:lnTo>
                <a:lnTo>
                  <a:pt x="3385812" y="106957"/>
                </a:lnTo>
                <a:lnTo>
                  <a:pt x="3341283" y="94285"/>
                </a:lnTo>
                <a:lnTo>
                  <a:pt x="3296438" y="82376"/>
                </a:lnTo>
                <a:lnTo>
                  <a:pt x="3251284" y="71238"/>
                </a:lnTo>
                <a:lnTo>
                  <a:pt x="3205829" y="60879"/>
                </a:lnTo>
                <a:lnTo>
                  <a:pt x="3160079" y="51305"/>
                </a:lnTo>
                <a:lnTo>
                  <a:pt x="3114044" y="42525"/>
                </a:lnTo>
                <a:lnTo>
                  <a:pt x="3067729" y="34546"/>
                </a:lnTo>
                <a:lnTo>
                  <a:pt x="3021142" y="27375"/>
                </a:lnTo>
                <a:lnTo>
                  <a:pt x="2974292" y="21020"/>
                </a:lnTo>
                <a:lnTo>
                  <a:pt x="2927184" y="15488"/>
                </a:lnTo>
                <a:lnTo>
                  <a:pt x="2879828" y="10786"/>
                </a:lnTo>
                <a:lnTo>
                  <a:pt x="2832230" y="6923"/>
                </a:lnTo>
                <a:lnTo>
                  <a:pt x="2784397" y="3905"/>
                </a:lnTo>
                <a:lnTo>
                  <a:pt x="2736337" y="1740"/>
                </a:lnTo>
                <a:lnTo>
                  <a:pt x="2688058" y="436"/>
                </a:lnTo>
                <a:lnTo>
                  <a:pt x="2639568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</p:sp>
      <p:sp>
        <p:nvSpPr>
          <p:cNvPr id="12" name="Google Shape;12;p42"/>
          <p:cNvSpPr/>
          <p:nvPr/>
        </p:nvSpPr>
        <p:spPr>
          <a:xfrm>
            <a:off x="0" y="1344240"/>
            <a:ext cx="5056920" cy="2455200"/>
          </a:xfrm>
          <a:custGeom>
            <a:avLst/>
            <a:gdLst/>
            <a:ahLst/>
            <a:cxnLst/>
            <a:rect l="l" t="t" r="r" b="b"/>
            <a:pathLst>
              <a:path w="6743065" h="3274060" extrusionOk="0">
                <a:moveTo>
                  <a:pt x="5106162" y="0"/>
                </a:moveTo>
                <a:lnTo>
                  <a:pt x="0" y="0"/>
                </a:lnTo>
                <a:lnTo>
                  <a:pt x="0" y="3273552"/>
                </a:lnTo>
                <a:lnTo>
                  <a:pt x="5106162" y="3273552"/>
                </a:lnTo>
                <a:lnTo>
                  <a:pt x="5154423" y="3272854"/>
                </a:lnTo>
                <a:lnTo>
                  <a:pt x="5202337" y="3270773"/>
                </a:lnTo>
                <a:lnTo>
                  <a:pt x="5249885" y="3267329"/>
                </a:lnTo>
                <a:lnTo>
                  <a:pt x="5297049" y="3262540"/>
                </a:lnTo>
                <a:lnTo>
                  <a:pt x="5343807" y="3256426"/>
                </a:lnTo>
                <a:lnTo>
                  <a:pt x="5390143" y="3249006"/>
                </a:lnTo>
                <a:lnTo>
                  <a:pt x="5436035" y="3240299"/>
                </a:lnTo>
                <a:lnTo>
                  <a:pt x="5481466" y="3230324"/>
                </a:lnTo>
                <a:lnTo>
                  <a:pt x="5526416" y="3219101"/>
                </a:lnTo>
                <a:lnTo>
                  <a:pt x="5570865" y="3206648"/>
                </a:lnTo>
                <a:lnTo>
                  <a:pt x="5614796" y="3192986"/>
                </a:lnTo>
                <a:lnTo>
                  <a:pt x="5658187" y="3178132"/>
                </a:lnTo>
                <a:lnTo>
                  <a:pt x="5701021" y="3162106"/>
                </a:lnTo>
                <a:lnTo>
                  <a:pt x="5743278" y="3144928"/>
                </a:lnTo>
                <a:lnTo>
                  <a:pt x="5784938" y="3126617"/>
                </a:lnTo>
                <a:lnTo>
                  <a:pt x="5825983" y="3107191"/>
                </a:lnTo>
                <a:lnTo>
                  <a:pt x="5866394" y="3086670"/>
                </a:lnTo>
                <a:lnTo>
                  <a:pt x="5906151" y="3065074"/>
                </a:lnTo>
                <a:lnTo>
                  <a:pt x="5945235" y="3042421"/>
                </a:lnTo>
                <a:lnTo>
                  <a:pt x="5983627" y="3018730"/>
                </a:lnTo>
                <a:lnTo>
                  <a:pt x="6021308" y="2994021"/>
                </a:lnTo>
                <a:lnTo>
                  <a:pt x="6058258" y="2968313"/>
                </a:lnTo>
                <a:lnTo>
                  <a:pt x="6094459" y="2941625"/>
                </a:lnTo>
                <a:lnTo>
                  <a:pt x="6129890" y="2913976"/>
                </a:lnTo>
                <a:lnTo>
                  <a:pt x="6164534" y="2885386"/>
                </a:lnTo>
                <a:lnTo>
                  <a:pt x="6198371" y="2855874"/>
                </a:lnTo>
                <a:lnTo>
                  <a:pt x="6231381" y="2825458"/>
                </a:lnTo>
                <a:lnTo>
                  <a:pt x="6263545" y="2794158"/>
                </a:lnTo>
                <a:lnTo>
                  <a:pt x="6294845" y="2761994"/>
                </a:lnTo>
                <a:lnTo>
                  <a:pt x="6325260" y="2728984"/>
                </a:lnTo>
                <a:lnTo>
                  <a:pt x="6354773" y="2695147"/>
                </a:lnTo>
                <a:lnTo>
                  <a:pt x="6383363" y="2660504"/>
                </a:lnTo>
                <a:lnTo>
                  <a:pt x="6411012" y="2625072"/>
                </a:lnTo>
                <a:lnTo>
                  <a:pt x="6437700" y="2588871"/>
                </a:lnTo>
                <a:lnTo>
                  <a:pt x="6463408" y="2551921"/>
                </a:lnTo>
                <a:lnTo>
                  <a:pt x="6488117" y="2514240"/>
                </a:lnTo>
                <a:lnTo>
                  <a:pt x="6511807" y="2475848"/>
                </a:lnTo>
                <a:lnTo>
                  <a:pt x="6534461" y="2436764"/>
                </a:lnTo>
                <a:lnTo>
                  <a:pt x="6556057" y="2397007"/>
                </a:lnTo>
                <a:lnTo>
                  <a:pt x="6576578" y="2356597"/>
                </a:lnTo>
                <a:lnTo>
                  <a:pt x="6596004" y="2315551"/>
                </a:lnTo>
                <a:lnTo>
                  <a:pt x="6614315" y="2273891"/>
                </a:lnTo>
                <a:lnTo>
                  <a:pt x="6631493" y="2231634"/>
                </a:lnTo>
                <a:lnTo>
                  <a:pt x="6647519" y="2188800"/>
                </a:lnTo>
                <a:lnTo>
                  <a:pt x="6662372" y="2145409"/>
                </a:lnTo>
                <a:lnTo>
                  <a:pt x="6676035" y="2101479"/>
                </a:lnTo>
                <a:lnTo>
                  <a:pt x="6688488" y="2057029"/>
                </a:lnTo>
                <a:lnTo>
                  <a:pt x="6699711" y="2012079"/>
                </a:lnTo>
                <a:lnTo>
                  <a:pt x="6709686" y="1966649"/>
                </a:lnTo>
                <a:lnTo>
                  <a:pt x="6718393" y="1920756"/>
                </a:lnTo>
                <a:lnTo>
                  <a:pt x="6725813" y="1874421"/>
                </a:lnTo>
                <a:lnTo>
                  <a:pt x="6731927" y="1827662"/>
                </a:lnTo>
                <a:lnTo>
                  <a:pt x="6736716" y="1780499"/>
                </a:lnTo>
                <a:lnTo>
                  <a:pt x="6740160" y="1732950"/>
                </a:lnTo>
                <a:lnTo>
                  <a:pt x="6742240" y="1685036"/>
                </a:lnTo>
                <a:lnTo>
                  <a:pt x="6742938" y="1636776"/>
                </a:lnTo>
                <a:lnTo>
                  <a:pt x="6742240" y="1588515"/>
                </a:lnTo>
                <a:lnTo>
                  <a:pt x="6740160" y="1540601"/>
                </a:lnTo>
                <a:lnTo>
                  <a:pt x="6736716" y="1493052"/>
                </a:lnTo>
                <a:lnTo>
                  <a:pt x="6731927" y="1445889"/>
                </a:lnTo>
                <a:lnTo>
                  <a:pt x="6725813" y="1399130"/>
                </a:lnTo>
                <a:lnTo>
                  <a:pt x="6718393" y="1352795"/>
                </a:lnTo>
                <a:lnTo>
                  <a:pt x="6709686" y="1306902"/>
                </a:lnTo>
                <a:lnTo>
                  <a:pt x="6699711" y="1261472"/>
                </a:lnTo>
                <a:lnTo>
                  <a:pt x="6688488" y="1216522"/>
                </a:lnTo>
                <a:lnTo>
                  <a:pt x="6676035" y="1172072"/>
                </a:lnTo>
                <a:lnTo>
                  <a:pt x="6662372" y="1128142"/>
                </a:lnTo>
                <a:lnTo>
                  <a:pt x="6647519" y="1084751"/>
                </a:lnTo>
                <a:lnTo>
                  <a:pt x="6631493" y="1041917"/>
                </a:lnTo>
                <a:lnTo>
                  <a:pt x="6614315" y="999660"/>
                </a:lnTo>
                <a:lnTo>
                  <a:pt x="6596004" y="958000"/>
                </a:lnTo>
                <a:lnTo>
                  <a:pt x="6576578" y="916954"/>
                </a:lnTo>
                <a:lnTo>
                  <a:pt x="6556057" y="876544"/>
                </a:lnTo>
                <a:lnTo>
                  <a:pt x="6534461" y="836787"/>
                </a:lnTo>
                <a:lnTo>
                  <a:pt x="6511807" y="797703"/>
                </a:lnTo>
                <a:lnTo>
                  <a:pt x="6488117" y="759311"/>
                </a:lnTo>
                <a:lnTo>
                  <a:pt x="6463408" y="721630"/>
                </a:lnTo>
                <a:lnTo>
                  <a:pt x="6437700" y="684680"/>
                </a:lnTo>
                <a:lnTo>
                  <a:pt x="6411012" y="648479"/>
                </a:lnTo>
                <a:lnTo>
                  <a:pt x="6383363" y="613047"/>
                </a:lnTo>
                <a:lnTo>
                  <a:pt x="6354773" y="578404"/>
                </a:lnTo>
                <a:lnTo>
                  <a:pt x="6325260" y="544567"/>
                </a:lnTo>
                <a:lnTo>
                  <a:pt x="6294845" y="511557"/>
                </a:lnTo>
                <a:lnTo>
                  <a:pt x="6263545" y="479393"/>
                </a:lnTo>
                <a:lnTo>
                  <a:pt x="6231381" y="448093"/>
                </a:lnTo>
                <a:lnTo>
                  <a:pt x="6198371" y="417677"/>
                </a:lnTo>
                <a:lnTo>
                  <a:pt x="6164534" y="388165"/>
                </a:lnTo>
                <a:lnTo>
                  <a:pt x="6129890" y="359575"/>
                </a:lnTo>
                <a:lnTo>
                  <a:pt x="6094459" y="331926"/>
                </a:lnTo>
                <a:lnTo>
                  <a:pt x="6058258" y="305238"/>
                </a:lnTo>
                <a:lnTo>
                  <a:pt x="6021308" y="279530"/>
                </a:lnTo>
                <a:lnTo>
                  <a:pt x="5983627" y="254821"/>
                </a:lnTo>
                <a:lnTo>
                  <a:pt x="5945235" y="231130"/>
                </a:lnTo>
                <a:lnTo>
                  <a:pt x="5906151" y="208477"/>
                </a:lnTo>
                <a:lnTo>
                  <a:pt x="5866394" y="186881"/>
                </a:lnTo>
                <a:lnTo>
                  <a:pt x="5825983" y="166360"/>
                </a:lnTo>
                <a:lnTo>
                  <a:pt x="5784938" y="146934"/>
                </a:lnTo>
                <a:lnTo>
                  <a:pt x="5743278" y="128623"/>
                </a:lnTo>
                <a:lnTo>
                  <a:pt x="5701021" y="111445"/>
                </a:lnTo>
                <a:lnTo>
                  <a:pt x="5658187" y="95419"/>
                </a:lnTo>
                <a:lnTo>
                  <a:pt x="5614796" y="80565"/>
                </a:lnTo>
                <a:lnTo>
                  <a:pt x="5570865" y="66903"/>
                </a:lnTo>
                <a:lnTo>
                  <a:pt x="5526416" y="54450"/>
                </a:lnTo>
                <a:lnTo>
                  <a:pt x="5481466" y="43227"/>
                </a:lnTo>
                <a:lnTo>
                  <a:pt x="5436035" y="33252"/>
                </a:lnTo>
                <a:lnTo>
                  <a:pt x="5390143" y="24545"/>
                </a:lnTo>
                <a:lnTo>
                  <a:pt x="5343807" y="17125"/>
                </a:lnTo>
                <a:lnTo>
                  <a:pt x="5297049" y="11011"/>
                </a:lnTo>
                <a:lnTo>
                  <a:pt x="5249885" y="6222"/>
                </a:lnTo>
                <a:lnTo>
                  <a:pt x="5202337" y="2778"/>
                </a:lnTo>
                <a:lnTo>
                  <a:pt x="5154423" y="697"/>
                </a:lnTo>
                <a:lnTo>
                  <a:pt x="51061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3" name="Google Shape;13;p4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845600" y="1968840"/>
            <a:ext cx="3881880" cy="230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4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099040" y="2180160"/>
            <a:ext cx="2453400" cy="782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42"/>
          <p:cNvSpPr txBox="1">
            <a:spLocks noGrp="1"/>
          </p:cNvSpPr>
          <p:nvPr>
            <p:ph type="title"/>
          </p:nvPr>
        </p:nvSpPr>
        <p:spPr>
          <a:xfrm>
            <a:off x="430920" y="1811520"/>
            <a:ext cx="8281800" cy="85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42"/>
          <p:cNvSpPr txBox="1">
            <a:spLocks noGrp="1"/>
          </p:cNvSpPr>
          <p:nvPr>
            <p:ph type="ftr" idx="11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2"/>
          <p:cNvSpPr txBox="1">
            <a:spLocks noGrp="1"/>
          </p:cNvSpPr>
          <p:nvPr>
            <p:ph type="dt" idx="10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2"/>
          <p:cNvSpPr txBox="1">
            <a:spLocks noGrp="1"/>
          </p:cNvSpPr>
          <p:nvPr>
            <p:ph type="sldNum" idx="12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" name="Google Shape;19;p4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4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44"/>
          <p:cNvSpPr txBox="1">
            <a:spLocks noGrp="1"/>
          </p:cNvSpPr>
          <p:nvPr>
            <p:ph type="body" idx="1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44"/>
          <p:cNvSpPr txBox="1">
            <a:spLocks noGrp="1"/>
          </p:cNvSpPr>
          <p:nvPr>
            <p:ph type="dt" idx="10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44"/>
          <p:cNvSpPr txBox="1">
            <a:spLocks noGrp="1"/>
          </p:cNvSpPr>
          <p:nvPr>
            <p:ph type="ftr" idx="11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44"/>
          <p:cNvSpPr txBox="1">
            <a:spLocks noGrp="1"/>
          </p:cNvSpPr>
          <p:nvPr>
            <p:ph type="sldNum" idx="12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7"/>
          <p:cNvSpPr txBox="1"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47"/>
          <p:cNvSpPr txBox="1">
            <a:spLocks noGrp="1"/>
          </p:cNvSpPr>
          <p:nvPr>
            <p:ph type="dt" idx="10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ftr" idx="11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47"/>
          <p:cNvSpPr txBox="1">
            <a:spLocks noGrp="1"/>
          </p:cNvSpPr>
          <p:nvPr>
            <p:ph type="sldNum" idx="12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p47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"/>
          <p:cNvSpPr/>
          <p:nvPr/>
        </p:nvSpPr>
        <p:spPr>
          <a:xfrm>
            <a:off x="183240" y="1773000"/>
            <a:ext cx="4421520" cy="115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00" rIns="0" bIns="0" anchor="t" anchorCtr="0">
            <a:spAutoFit/>
          </a:bodyPr>
          <a:lstStyle/>
          <a:p>
            <a:pPr marL="12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6FC0"/>
                </a:solidFill>
                <a:latin typeface="Calibri"/>
                <a:ea typeface="Calibri"/>
                <a:cs typeface="Calibri"/>
                <a:sym typeface="Calibri"/>
              </a:rPr>
              <a:t>DAILY REPORT TIM L1 &amp; L2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6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6FC0"/>
                </a:solidFill>
                <a:latin typeface="Calibri"/>
                <a:ea typeface="Calibri"/>
                <a:cs typeface="Calibri"/>
                <a:sym typeface="Calibri"/>
              </a:rPr>
              <a:t>TERKAIT PENGAWALAN APLIKASI SISTEM LAYANAN KAPAL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6FC0"/>
                </a:solidFill>
                <a:latin typeface="Calibri"/>
                <a:ea typeface="Calibri"/>
                <a:cs typeface="Calibri"/>
                <a:sym typeface="Calibri"/>
              </a:rPr>
              <a:t>PHINNISI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" name="Google Shape;187;p1"/>
          <p:cNvGrpSpPr/>
          <p:nvPr/>
        </p:nvGrpSpPr>
        <p:grpSpPr>
          <a:xfrm>
            <a:off x="0" y="128160"/>
            <a:ext cx="9143640" cy="5009760"/>
            <a:chOff x="0" y="128160"/>
            <a:chExt cx="9143640" cy="5009760"/>
          </a:xfrm>
        </p:grpSpPr>
        <p:pic>
          <p:nvPicPr>
            <p:cNvPr id="188" name="Google Shape;188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13440" y="128160"/>
              <a:ext cx="1170720" cy="373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760" y="131040"/>
              <a:ext cx="1313640" cy="234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1"/>
            <p:cNvSpPr/>
            <p:nvPr/>
          </p:nvSpPr>
          <p:spPr>
            <a:xfrm>
              <a:off x="0" y="4448160"/>
              <a:ext cx="9143640" cy="689760"/>
            </a:xfrm>
            <a:custGeom>
              <a:avLst/>
              <a:gdLst/>
              <a:ahLst/>
              <a:cxnLst/>
              <a:rect l="l" t="t" r="r" b="b"/>
              <a:pathLst>
                <a:path w="12192000" h="920115" extrusionOk="0">
                  <a:moveTo>
                    <a:pt x="12192000" y="127000"/>
                  </a:moveTo>
                  <a:lnTo>
                    <a:pt x="12182005" y="77571"/>
                  </a:lnTo>
                  <a:lnTo>
                    <a:pt x="12154789" y="37198"/>
                  </a:lnTo>
                  <a:lnTo>
                    <a:pt x="12114416" y="9982"/>
                  </a:lnTo>
                  <a:lnTo>
                    <a:pt x="12065000" y="0"/>
                  </a:lnTo>
                  <a:lnTo>
                    <a:pt x="11557000" y="0"/>
                  </a:lnTo>
                  <a:lnTo>
                    <a:pt x="11507572" y="9982"/>
                  </a:lnTo>
                  <a:lnTo>
                    <a:pt x="11467211" y="37198"/>
                  </a:lnTo>
                  <a:lnTo>
                    <a:pt x="11439982" y="77571"/>
                  </a:lnTo>
                  <a:lnTo>
                    <a:pt x="11430000" y="127000"/>
                  </a:lnTo>
                  <a:lnTo>
                    <a:pt x="11430000" y="506730"/>
                  </a:lnTo>
                  <a:lnTo>
                    <a:pt x="0" y="506730"/>
                  </a:lnTo>
                  <a:lnTo>
                    <a:pt x="0" y="919734"/>
                  </a:lnTo>
                  <a:lnTo>
                    <a:pt x="12192000" y="919734"/>
                  </a:lnTo>
                  <a:lnTo>
                    <a:pt x="12192000" y="667004"/>
                  </a:lnTo>
                  <a:lnTo>
                    <a:pt x="12192000" y="506730"/>
                  </a:lnTo>
                  <a:lnTo>
                    <a:pt x="12192000" y="127000"/>
                  </a:lnTo>
                  <a:close/>
                </a:path>
              </a:pathLst>
            </a:custGeom>
            <a:solidFill>
              <a:srgbClr val="4471C4"/>
            </a:solidFill>
            <a:ln>
              <a:noFill/>
            </a:ln>
          </p:spPr>
        </p:sp>
        <p:pic>
          <p:nvPicPr>
            <p:cNvPr id="191" name="Google Shape;191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60" y="4404600"/>
              <a:ext cx="9143280" cy="4244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1"/>
          <p:cNvSpPr/>
          <p:nvPr/>
        </p:nvSpPr>
        <p:spPr>
          <a:xfrm>
            <a:off x="3200400" y="4867560"/>
            <a:ext cx="2377440" cy="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spAutoFit/>
          </a:bodyPr>
          <a:lstStyle/>
          <a:p>
            <a:pPr marL="190440" marR="0" lvl="0" indent="-177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"/>
          <p:cNvGrpSpPr/>
          <p:nvPr/>
        </p:nvGrpSpPr>
        <p:grpSpPr>
          <a:xfrm>
            <a:off x="29880" y="143280"/>
            <a:ext cx="5071680" cy="2962440"/>
            <a:chOff x="29880" y="143280"/>
            <a:chExt cx="5071680" cy="2962440"/>
          </a:xfrm>
        </p:grpSpPr>
        <p:pic>
          <p:nvPicPr>
            <p:cNvPr id="194" name="Google Shape;194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34920" y="143280"/>
              <a:ext cx="1159920" cy="232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761640" y="870480"/>
              <a:ext cx="1339920" cy="13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143240" y="1013760"/>
              <a:ext cx="630000" cy="686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849480" y="997200"/>
              <a:ext cx="1144800" cy="11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" name="Google Shape;198;p1"/>
            <p:cNvSpPr/>
            <p:nvPr/>
          </p:nvSpPr>
          <p:spPr>
            <a:xfrm>
              <a:off x="4248360" y="1140840"/>
              <a:ext cx="401760" cy="437760"/>
            </a:xfrm>
            <a:custGeom>
              <a:avLst/>
              <a:gdLst/>
              <a:ahLst/>
              <a:cxnLst/>
              <a:rect l="l" t="t" r="r" b="b"/>
              <a:pathLst>
                <a:path w="535939" h="584200" extrusionOk="0">
                  <a:moveTo>
                    <a:pt x="267842" y="0"/>
                  </a:moveTo>
                  <a:lnTo>
                    <a:pt x="211074" y="15239"/>
                  </a:lnTo>
                  <a:lnTo>
                    <a:pt x="56768" y="104267"/>
                  </a:lnTo>
                  <a:lnTo>
                    <a:pt x="15239" y="145923"/>
                  </a:lnTo>
                  <a:lnTo>
                    <a:pt x="0" y="202819"/>
                  </a:lnTo>
                  <a:lnTo>
                    <a:pt x="0" y="380873"/>
                  </a:lnTo>
                  <a:lnTo>
                    <a:pt x="15239" y="437769"/>
                  </a:lnTo>
                  <a:lnTo>
                    <a:pt x="56768" y="479425"/>
                  </a:lnTo>
                  <a:lnTo>
                    <a:pt x="211074" y="568451"/>
                  </a:lnTo>
                  <a:lnTo>
                    <a:pt x="267842" y="583692"/>
                  </a:lnTo>
                  <a:lnTo>
                    <a:pt x="297013" y="579882"/>
                  </a:lnTo>
                  <a:lnTo>
                    <a:pt x="478916" y="479425"/>
                  </a:lnTo>
                  <a:lnTo>
                    <a:pt x="520445" y="437768"/>
                  </a:lnTo>
                  <a:lnTo>
                    <a:pt x="535686" y="380873"/>
                  </a:lnTo>
                  <a:lnTo>
                    <a:pt x="535686" y="202819"/>
                  </a:lnTo>
                  <a:lnTo>
                    <a:pt x="520446" y="145923"/>
                  </a:lnTo>
                  <a:lnTo>
                    <a:pt x="478916" y="104267"/>
                  </a:lnTo>
                  <a:lnTo>
                    <a:pt x="324612" y="15239"/>
                  </a:lnTo>
                  <a:lnTo>
                    <a:pt x="267842" y="0"/>
                  </a:lnTo>
                  <a:close/>
                </a:path>
              </a:pathLst>
            </a:custGeom>
            <a:solidFill>
              <a:srgbClr val="087CB7"/>
            </a:solidFill>
            <a:ln>
              <a:noFill/>
            </a:ln>
          </p:spPr>
        </p:sp>
        <p:pic>
          <p:nvPicPr>
            <p:cNvPr id="199" name="Google Shape;199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325040" y="1238400"/>
              <a:ext cx="258120" cy="238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"/>
            <p:cNvSpPr/>
            <p:nvPr/>
          </p:nvSpPr>
          <p:spPr>
            <a:xfrm>
              <a:off x="29880" y="3105360"/>
              <a:ext cx="4728960" cy="360"/>
            </a:xfrm>
            <a:custGeom>
              <a:avLst/>
              <a:gdLst/>
              <a:ahLst/>
              <a:cxnLst/>
              <a:rect l="l" t="t" r="r" b="b"/>
              <a:pathLst>
                <a:path w="6305550" h="120000" extrusionOk="0">
                  <a:moveTo>
                    <a:pt x="0" y="0"/>
                  </a:moveTo>
                  <a:lnTo>
                    <a:pt x="6305423" y="0"/>
                  </a:lnTo>
                </a:path>
              </a:pathLst>
            </a:custGeom>
            <a:noFill/>
            <a:ln w="28425" cap="flat" cmpd="sng">
              <a:solidFill>
                <a:srgbClr val="006FC0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201" name="Google Shape;201;p1"/>
          <p:cNvSpPr/>
          <p:nvPr/>
        </p:nvSpPr>
        <p:spPr>
          <a:xfrm>
            <a:off x="298440" y="3357720"/>
            <a:ext cx="4305960" cy="192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1200" b="1" strike="noStrike" spc="-1" dirty="0">
                <a:solidFill>
                  <a:srgbClr val="4471C4"/>
                </a:solidFill>
                <a:latin typeface="Arial"/>
                <a:ea typeface="Arial"/>
              </a:rPr>
              <a:t>Periode </a:t>
            </a:r>
            <a:r>
              <a:rPr lang="en-ID" sz="1200" b="1" strike="noStrike" spc="-1" dirty="0">
                <a:solidFill>
                  <a:srgbClr val="4471C4"/>
                </a:solidFill>
                <a:latin typeface="Arial"/>
                <a:ea typeface="Arial"/>
              </a:rPr>
              <a:t>15 Feb 2023 18.00</a:t>
            </a:r>
            <a:r>
              <a:rPr lang="en" sz="1200" b="1" strike="noStrike" spc="-1" dirty="0">
                <a:solidFill>
                  <a:srgbClr val="4471C4"/>
                </a:solidFill>
                <a:latin typeface="Arial"/>
                <a:ea typeface="Arial"/>
              </a:rPr>
              <a:t> – </a:t>
            </a:r>
            <a:r>
              <a:rPr lang="en-ID" sz="1200" b="1" strike="noStrike" spc="-1" dirty="0">
                <a:solidFill>
                  <a:srgbClr val="4471C4"/>
                </a:solidFill>
                <a:latin typeface="Arial"/>
                <a:ea typeface="Arial"/>
              </a:rPr>
              <a:t>16 Feb 2023 06.00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200;p4_8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193" name="Google Shape;203;p4_8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194" name="Google Shape;204;p4_8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195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96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KENDARI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7" name="Table 3"/>
          <p:cNvGraphicFramePr/>
          <p:nvPr/>
        </p:nvGraphicFramePr>
        <p:xfrm>
          <a:off x="250920" y="1344240"/>
          <a:ext cx="8668440" cy="1512525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Ticket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Solusi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ILCS-AAAF-7613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Monitoring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Aplikasi 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Phinnisi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Melakukan Monitoring Aplikasi Phinnisi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ILCS-AAAF-7579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Guide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Internal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Mengarahkan user cetak dtjk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887856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ILCS-AAAF-7582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n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Nomor Pranota Di DKK Tidak SKTD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ubah bentuk3a pada 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table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trx_dpjk_header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lalu cetak ulang kembali 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dtjk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dpjk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8487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200;p4_2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199" name="Google Shape;203;p4_11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00" name="Google Shape;204;p4_11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01" name="CustomShape 1"/>
          <p:cNvSpPr/>
          <p:nvPr/>
        </p:nvSpPr>
        <p:spPr>
          <a:xfrm>
            <a:off x="155520" y="5007240"/>
            <a:ext cx="240480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MAKASSAR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03" name="Table 3"/>
          <p:cNvGraphicFramePr/>
          <p:nvPr/>
        </p:nvGraphicFramePr>
        <p:xfrm>
          <a:off x="233280" y="1357560"/>
          <a:ext cx="8668440" cy="77652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0;p4_10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05" name="Google Shape;203;p4_10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06" name="Google Shape;204;p4_10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08" name="TextShape 2"/>
          <p:cNvSpPr txBox="1"/>
          <p:nvPr/>
        </p:nvSpPr>
        <p:spPr>
          <a:xfrm>
            <a:off x="640080" y="182880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 fontScale="90000" lnSpcReduction="20000"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HANDOVER </a:t>
            </a:r>
            <a:br>
              <a:rPr dirty="0"/>
            </a:br>
            <a:r>
              <a:rPr lang="en" sz="33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TICKET IN PROGRESS L1</a:t>
            </a:r>
            <a:br>
              <a:rPr dirty="0"/>
            </a:br>
            <a:r>
              <a:rPr lang="en-US" sz="2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Periode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 15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Februari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 2023 18:00 – 16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Februari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 2023 06:00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0;p4_11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graphicFrame>
        <p:nvGraphicFramePr>
          <p:cNvPr id="210" name="Table 1"/>
          <p:cNvGraphicFramePr/>
          <p:nvPr/>
        </p:nvGraphicFramePr>
        <p:xfrm>
          <a:off x="176040" y="1571040"/>
          <a:ext cx="8668440" cy="83088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92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Progress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lang="en-US" sz="1100" b="0" strike="noStrike" spc="-1">
                        <a:latin typeface="Times New Roman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ILCS-AAAF-4237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Cetakan Nota Tidak Sesuai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sedang diminta dokumen pendukung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1" name="Google Shape;203;p4_2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12" name="Google Shape;204;p4_2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13" name="CustomShape 2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14" name="TextShape 3"/>
          <p:cNvSpPr txBox="1"/>
          <p:nvPr/>
        </p:nvSpPr>
        <p:spPr>
          <a:xfrm>
            <a:off x="628560" y="4773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DUMAI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00;p4_12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graphicFrame>
        <p:nvGraphicFramePr>
          <p:cNvPr id="216" name="Table 1"/>
          <p:cNvGraphicFramePr/>
          <p:nvPr/>
        </p:nvGraphicFramePr>
        <p:xfrm>
          <a:off x="176040" y="1571040"/>
          <a:ext cx="8668440" cy="83088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92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3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lang="en-US" sz="1100" b="0" strike="noStrike" spc="-1">
                        <a:latin typeface="Times New Roman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ILCS-AAAE-8585  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Tidak bisa klik Command Off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Sudah disampaikan ke tim terkait, namun belum ada progress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7" name="Google Shape;203;p4_12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18" name="Google Shape;204;p4_12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155520" y="5007240"/>
            <a:ext cx="240480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20" name="TextShape 3"/>
          <p:cNvSpPr txBox="1"/>
          <p:nvPr/>
        </p:nvSpPr>
        <p:spPr>
          <a:xfrm>
            <a:off x="628560" y="4773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BENGKULU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00;p4_19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28" name="Google Shape;203;p4_20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29" name="Google Shape;204;p4_20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31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PALEMBANG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32" name="Table 3"/>
          <p:cNvGraphicFramePr/>
          <p:nvPr/>
        </p:nvGraphicFramePr>
        <p:xfrm>
          <a:off x="257041" y="865080"/>
          <a:ext cx="8061461" cy="3245400"/>
        </p:xfrm>
        <a:graphic>
          <a:graphicData uri="http://schemas.openxmlformats.org/drawingml/2006/table">
            <a:tbl>
              <a:tblPr/>
              <a:tblGrid>
                <a:gridCol w="34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Ticket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Solusi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ILCS-AAAF-4206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Tidak Bisa Buat PPKB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ILCS-AAAF-4391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Enhancement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34121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ILCS-AAAF-5050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Cetakan FS Tidak Sesuai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13749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ILCS-AAAF-5061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Guide Agent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35825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ILCS-AAAF-5111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Cetakan DPJK/Pranota Tidak Sesuai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6347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ILCS-AAAF-5625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Perhitungan Pranota Dan Nota Tidak Sesuai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7629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ILCS-AAAF-5893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Perhitungan Pranota Dan Nota Tidak Sesuai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1328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ILCS-AAAF-6114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Tidak Dapat Kirim Pranota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8094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ILCS-AAAF-6511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 Perhitungan Pranota Dan Nota Tidak Sesuai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2272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ILCS-AAAF-7158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Tidak Dapat Kirim 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Pranota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9866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00;p4_19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28" name="Google Shape;203;p4_20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29" name="Google Shape;204;p4_20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30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graphicFrame>
        <p:nvGraphicFramePr>
          <p:cNvPr id="232" name="Table 3"/>
          <p:cNvGraphicFramePr/>
          <p:nvPr/>
        </p:nvGraphicFramePr>
        <p:xfrm>
          <a:off x="257041" y="865080"/>
          <a:ext cx="8061461" cy="3245400"/>
        </p:xfrm>
        <a:graphic>
          <a:graphicData uri="http://schemas.openxmlformats.org/drawingml/2006/table">
            <a:tbl>
              <a:tblPr/>
              <a:tblGrid>
                <a:gridCol w="348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5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11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Ticket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Solusi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ILCS-AAAF-7272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Cetakan Nota Tidak Sesuai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ILCS-AAAF-7462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Tidak Dapat Kirim Pranota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34121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ILCS-AAAF-7467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Tidak Dapat Kirim Pranota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13749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ILCS-AAAF-7529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Cetakan Nota Tidak Sesuai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35825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ILCS-AAAF-7581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Kapal Tidak Muncul Di 2A1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16347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ILCS-AAAF-7583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Kapal Tidak Muncul Di 2A1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57629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ILCS-AAAF-7584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Kapal Tidak Muncul Di 2A1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13289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ILCS-AAAF-7585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Kapal Tidak Muncul Di 2A1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88094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ILCS-AAAF-7586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Kapal Tidak Muncul Di 2A1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62272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ILCS-AAAF-7272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Cetakan Nota Tidak Sesuai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986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060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00;p4_14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34" name="Google Shape;203;p4_14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35" name="Google Shape;204;p4_14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CABANG PONTIANAK</a:t>
            </a:r>
            <a:endParaRPr lang="en-US" sz="33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38" name="Table 3"/>
          <p:cNvGraphicFramePr/>
          <p:nvPr/>
        </p:nvGraphicFramePr>
        <p:xfrm>
          <a:off x="257040" y="865080"/>
          <a:ext cx="8668440" cy="309300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4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100" b="0" strike="noStrike" spc="-1" dirty="0">
                          <a:solidFill>
                            <a:srgbClr val="000000"/>
                          </a:solidFill>
                          <a:latin typeface="Arial"/>
                          <a:ea typeface="Arial"/>
                        </a:rPr>
                        <a:t>1</a:t>
                      </a:r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ILCS-AAAF-2851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Pembuatan Akun Phinnisi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2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ILCS-AAAF-3398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Tidak Bisa Buat PPKB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8157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3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ILCS-AAAF-3406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Tidak Bisa Cetak EPB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008758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4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ILCS-AAAF-3760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Tidak Bisa Cetak Nota Air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54386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5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ILCS-AAAF-3762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Tidak Bisa Deploy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73784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6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ILCS-AAAF-3767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Tidak Bisa Approve PPKB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441428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7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ILCS-AAAF-3781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Ubah Waktu Realisasi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74729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8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ILCS-AAAF-3784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Order Masih Live Setelah Realisasi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43040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9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ILCS-AAAF-3786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SPK Pandu Tidak Muncul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672225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10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ILCS-AAAF-4728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Kapal Tidak Muncul Di </a:t>
                      </a:r>
                      <a:r>
                        <a:rPr lang="id-ID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Gantchart</a:t>
                      </a:r>
                      <a:endParaRPr lang="id-ID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b="0" strike="noStrike" spc="-1" dirty="0">
                        <a:latin typeface="Times New Roman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3929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00;p4_14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34" name="Google Shape;203;p4_14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35" name="Google Shape;204;p4_14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F72245-8F54-A58E-35F7-80BE5EF1ECA3}"/>
              </a:ext>
            </a:extLst>
          </p:cNvPr>
          <p:cNvGraphicFramePr>
            <a:graphicFrameLocks noGrp="1"/>
          </p:cNvGraphicFramePr>
          <p:nvPr/>
        </p:nvGraphicFramePr>
        <p:xfrm>
          <a:off x="235800" y="1421900"/>
          <a:ext cx="8668440" cy="274320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592360069"/>
                    </a:ext>
                  </a:extLst>
                </a:gridCol>
                <a:gridCol w="1354400">
                  <a:extLst>
                    <a:ext uri="{9D8B030D-6E8A-4147-A177-3AD203B41FA5}">
                      <a16:colId xmlns:a16="http://schemas.microsoft.com/office/drawing/2014/main" val="3018790037"/>
                    </a:ext>
                  </a:extLst>
                </a:gridCol>
                <a:gridCol w="4711700">
                  <a:extLst>
                    <a:ext uri="{9D8B030D-6E8A-4147-A177-3AD203B41FA5}">
                      <a16:colId xmlns:a16="http://schemas.microsoft.com/office/drawing/2014/main" val="1453502867"/>
                    </a:ext>
                  </a:extLst>
                </a:gridCol>
                <a:gridCol w="2054780">
                  <a:extLst>
                    <a:ext uri="{9D8B030D-6E8A-4147-A177-3AD203B41FA5}">
                      <a16:colId xmlns:a16="http://schemas.microsoft.com/office/drawing/2014/main" val="3488155247"/>
                    </a:ext>
                  </a:extLst>
                </a:gridCol>
              </a:tblGrid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ILCS-AAAF-4744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Kode Bayar Tidak Muncul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32792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ILCS-AAAF-5537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Tidak Bisa Cetak EPB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891945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ILCS-AAAF-5741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List Data Activity Tidak Sesuai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19987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ILCS-AAAF-6001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Tidak Bisa Hold Dana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93407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ILCS-AAAF-6006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Lokasi Area Tujuan Tidak Sesuai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57881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16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ILCS-AAAF-6035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Tidak Bisa Buat PPKB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6722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ILCS-AAAF-6307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Laporan Data Menu Reporting Tidak Sesuai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84937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ILCS-AAAF-7460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List Data Activity Tidak Sesuai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871404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ILCS-AAAF-7472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Status Order Masih Live Setelah Realisasi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479063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ILCS-AAAF-7535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Cetakan DPJK/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Pranota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Tidak Sesuai</a:t>
                      </a:r>
                    </a:p>
                  </a:txBody>
                  <a:tcPr marL="9525" marR="9525" marT="9525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891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0160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00;p4_15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40" name="Google Shape;203;p4_15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41" name="Google Shape;204;p4_15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42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43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SEMARANG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44" name="Table 3"/>
          <p:cNvGraphicFramePr/>
          <p:nvPr/>
        </p:nvGraphicFramePr>
        <p:xfrm>
          <a:off x="257040" y="865080"/>
          <a:ext cx="8668440" cy="76128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 dirty="0">
                        <a:latin typeface="Times New Roman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 dirty="0">
                        <a:latin typeface="Times New Roman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Calibri" panose="020F0502020204030204" pitchFamily="34" charset="0"/>
                        </a:rPr>
                        <a:t>1</a:t>
                      </a:r>
                      <a:endParaRPr lang="en-US" sz="1100" b="0" strike="noStrike" spc="-1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  <a:latin typeface="+mn-lt"/>
                          <a:cs typeface="Calibri" panose="020F0502020204030204" pitchFamily="34" charset="0"/>
                        </a:rPr>
                        <a:t>ILCS-AAAE-8843</a:t>
                      </a:r>
                      <a:endParaRPr lang="en-US" sz="1100" dirty="0"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28575" marR="28575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Nota salah </a:t>
                      </a:r>
                      <a:r>
                        <a:rPr lang="en-US" sz="11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cetak</a:t>
                      </a:r>
                      <a:endParaRPr lang="en-US" sz="1100" dirty="0">
                        <a:effectLst/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Sedang </a:t>
                      </a:r>
                      <a:r>
                        <a:rPr lang="en-US" sz="11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konfirmasi</a:t>
                      </a:r>
                      <a:r>
                        <a:rPr lang="en-US" sz="11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dengan</a:t>
                      </a:r>
                      <a:r>
                        <a:rPr lang="en-US" sz="11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BA </a:t>
                      </a:r>
                      <a:r>
                        <a:rPr lang="en-US" sz="11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terkait</a:t>
                      </a:r>
                      <a:r>
                        <a:rPr lang="en-US" sz="110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 case </a:t>
                      </a:r>
                      <a:r>
                        <a:rPr lang="en-US" sz="1100" dirty="0" err="1">
                          <a:effectLst/>
                          <a:latin typeface="+mn-lt"/>
                          <a:cs typeface="Calibri" panose="020F0502020204030204" pitchFamily="34" charset="0"/>
                        </a:rPr>
                        <a:t>ini</a:t>
                      </a:r>
                      <a:endParaRPr lang="en-US" sz="1100" b="0" strike="noStrike" spc="-1" dirty="0"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60;p2_0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145" name="Google Shape;161;p2_1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sp>
        <p:nvSpPr>
          <p:cNvPr id="146" name="CustomShape 1"/>
          <p:cNvSpPr/>
          <p:nvPr/>
        </p:nvSpPr>
        <p:spPr>
          <a:xfrm>
            <a:off x="2285280" y="574200"/>
            <a:ext cx="4573440" cy="495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>
            <a:spAutoFit/>
          </a:bodyPr>
          <a:lstStyle/>
          <a:p>
            <a:pPr marL="12600" algn="ctr">
              <a:lnSpc>
                <a:spcPct val="100000"/>
              </a:lnSpc>
              <a:tabLst>
                <a:tab pos="0" algn="l"/>
              </a:tabLst>
            </a:pPr>
            <a:r>
              <a:rPr lang="en" sz="1400" b="1" strike="noStrike" spc="-1">
                <a:solidFill>
                  <a:srgbClr val="333E47"/>
                </a:solidFill>
                <a:latin typeface="Arial"/>
                <a:ea typeface="Arial"/>
              </a:rPr>
              <a:t>IMPLEMENTATION ISSUE 9 CABANG</a:t>
            </a:r>
            <a:endParaRPr lang="en-US" sz="1400" b="0" strike="noStrike" spc="-1">
              <a:latin typeface="Arial"/>
            </a:endParaRPr>
          </a:p>
          <a:p>
            <a:pPr marL="12600"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i="1" strike="noStrike" spc="-1">
                <a:solidFill>
                  <a:srgbClr val="333E47"/>
                </a:solidFill>
                <a:latin typeface="Arial"/>
                <a:ea typeface="Arial"/>
              </a:rPr>
              <a:t>List isu berdasarkan laporan Harian ticket ilcs.support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3931920" y="-91440"/>
            <a:ext cx="1005840" cy="868320"/>
          </a:xfrm>
          <a:prstGeom prst="rect">
            <a:avLst/>
          </a:prstGeom>
          <a:noFill/>
          <a:ln>
            <a:noFill/>
          </a:ln>
        </p:spPr>
        <p:txBody>
          <a:bodyPr lIns="0" tIns="9360" rIns="0" bIns="0" anchor="ctr">
            <a:no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1700" b="0" u="sng" strike="noStrike" spc="-1">
                <a:solidFill>
                  <a:srgbClr val="110F29"/>
                </a:solidFill>
                <a:uFillTx/>
                <a:latin typeface="Calibri"/>
                <a:ea typeface="Calibri"/>
              </a:rPr>
              <a:t>OUTLINE</a:t>
            </a: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8" name="Google Shape;185;p2_1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155520" y="5007240"/>
            <a:ext cx="249624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graphicFrame>
        <p:nvGraphicFramePr>
          <p:cNvPr id="150" name="Table 4"/>
          <p:cNvGraphicFramePr/>
          <p:nvPr/>
        </p:nvGraphicFramePr>
        <p:xfrm>
          <a:off x="664560" y="1240200"/>
          <a:ext cx="7680960" cy="3230880"/>
        </p:xfrm>
        <a:graphic>
          <a:graphicData uri="http://schemas.openxmlformats.org/drawingml/2006/table">
            <a:tbl>
              <a:tblPr/>
              <a:tblGrid>
                <a:gridCol w="3839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920"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PHINNISI V1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strike="noStrike" spc="-1">
                          <a:latin typeface="Arial"/>
                        </a:rPr>
                        <a:t>PHINNISI V2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9999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4440">
                <a:tc>
                  <a:txBody>
                    <a:bodyPr/>
                    <a:lstStyle/>
                    <a:p>
                      <a:r>
                        <a:rPr lang="en-US" sz="1300" b="0" strike="noStrike" spc="-1">
                          <a:latin typeface="Arial"/>
                        </a:rPr>
                        <a:t>CABANG BENGKULU</a:t>
                      </a:r>
                    </a:p>
                    <a:p>
                      <a:endParaRPr lang="en-US" sz="1300" b="0" strike="noStrike" spc="-1">
                        <a:latin typeface="Arial"/>
                      </a:endParaRPr>
                    </a:p>
                    <a:p>
                      <a:r>
                        <a:rPr lang="en-US" sz="1300" b="0" strike="noStrike" spc="-1">
                          <a:latin typeface="Arial"/>
                        </a:rPr>
                        <a:t>CABANG KENDARI</a:t>
                      </a:r>
                    </a:p>
                    <a:p>
                      <a:endParaRPr lang="en-US" sz="1300" b="0" strike="noStrike" spc="-1">
                        <a:latin typeface="Arial"/>
                      </a:endParaRPr>
                    </a:p>
                    <a:p>
                      <a:r>
                        <a:rPr lang="en-US" sz="1300" b="0" strike="noStrike" spc="-1">
                          <a:latin typeface="Arial"/>
                        </a:rPr>
                        <a:t>CABANG SAMARINDA</a:t>
                      </a:r>
                    </a:p>
                    <a:p>
                      <a:endParaRPr lang="en-US" sz="1300" b="0" strike="noStrike" spc="-1">
                        <a:latin typeface="Arial"/>
                      </a:endParaRPr>
                    </a:p>
                    <a:p>
                      <a:r>
                        <a:rPr lang="en-US" sz="1300" b="0" strike="noStrike" spc="-1">
                          <a:latin typeface="Arial"/>
                        </a:rPr>
                        <a:t>CABANG MAKASSAR</a:t>
                      </a:r>
                    </a:p>
                    <a:p>
                      <a:endParaRPr lang="en-US" sz="1300" b="0" strike="noStrike" spc="-1">
                        <a:latin typeface="Arial"/>
                      </a:endParaRPr>
                    </a:p>
                    <a:p>
                      <a:r>
                        <a:rPr lang="en-US" sz="1300" b="0" strike="noStrike" spc="-1">
                          <a:latin typeface="Arial"/>
                        </a:rPr>
                        <a:t>CABANG SURABAYA</a:t>
                      </a:r>
                    </a:p>
                    <a:p>
                      <a:endParaRPr lang="en-US" sz="1300" b="0" strike="noStrike" spc="-1">
                        <a:latin typeface="Arial"/>
                      </a:endParaRPr>
                    </a:p>
                    <a:p>
                      <a:r>
                        <a:rPr lang="en-US" sz="1300" b="0" strike="noStrike" spc="-1">
                          <a:latin typeface="Arial"/>
                        </a:rPr>
                        <a:t>CABANG DUMAI</a:t>
                      </a:r>
                    </a:p>
                    <a:p>
                      <a:endParaRPr lang="en-US" sz="1300" b="0" strike="noStrike" spc="-1">
                        <a:latin typeface="Arial"/>
                      </a:endParaRPr>
                    </a:p>
                    <a:p>
                      <a:r>
                        <a:rPr lang="en-US" sz="1300" b="0" strike="noStrike" spc="-1">
                          <a:latin typeface="Arial"/>
                        </a:rPr>
                        <a:t>CABANG SEMARANG</a:t>
                      </a:r>
                    </a:p>
                    <a:p>
                      <a:endParaRPr lang="en-US" sz="1300" b="0" strike="noStrike" spc="-1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strike="noStrike" spc="-1">
                          <a:latin typeface="Arial"/>
                        </a:rPr>
                        <a:t>CABANG PALEMBANG</a:t>
                      </a:r>
                    </a:p>
                    <a:p>
                      <a:endParaRPr lang="en-US" sz="1300" b="0" strike="noStrike" spc="-1">
                        <a:latin typeface="Arial"/>
                      </a:endParaRPr>
                    </a:p>
                    <a:p>
                      <a:r>
                        <a:rPr lang="en-US" sz="1300" b="0" strike="noStrike" spc="-1">
                          <a:latin typeface="Arial"/>
                        </a:rPr>
                        <a:t>CABANG PONTIANAK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00;p4_16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46" name="Google Shape;203;p4_16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47" name="Google Shape;204;p4_16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49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SURABAYA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50" name="Table 3"/>
          <p:cNvGraphicFramePr/>
          <p:nvPr/>
        </p:nvGraphicFramePr>
        <p:xfrm>
          <a:off x="257040" y="865080"/>
          <a:ext cx="8668440" cy="170616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1</a:t>
                      </a:r>
                      <a:endParaRPr lang="en-US" sz="1100" b="0" strike="noStrike" spc="-1">
                        <a:latin typeface="+mn-lt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  <a:latin typeface="+mn-lt"/>
                        </a:rPr>
                        <a:t>ILCS-AAAE-8637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28575" marR="28575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Job Pandu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tidak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bisa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command off</a:t>
                      </a: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disampaikan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terkait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namun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belum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ada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progress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2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  <a:latin typeface="+mn-lt"/>
                        </a:rPr>
                        <a:t>ILCS-AAAF-5594</a:t>
                      </a:r>
                    </a:p>
                  </a:txBody>
                  <a:tcPr marL="28575" marR="28575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  <a:latin typeface="+mn-lt"/>
                        </a:rPr>
                        <a:t>Cetakan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Nota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Tidak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Sesuai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+mn-lt"/>
                        </a:rPr>
                        <a:t>Nota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nama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kapal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tidak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sesuai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dan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menunggu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konfirmasi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IT regional 3 (Mas Ferdi)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488249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3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  <a:latin typeface="+mn-lt"/>
                        </a:rPr>
                        <a:t>ILCS-AAAF-6076</a:t>
                      </a:r>
                    </a:p>
                  </a:txBody>
                  <a:tcPr marL="28575" marR="28575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sv-SE" sz="1100" dirty="0">
                          <a:effectLst/>
                          <a:latin typeface="+mn-lt"/>
                        </a:rPr>
                        <a:t>Cetakan Nota Tidak Sesuai </a:t>
                      </a: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100" dirty="0">
                          <a:effectLst/>
                          <a:latin typeface="+mn-lt"/>
                        </a:rPr>
                        <a:t>Masih dalam pengecekan oleh bang Adriyan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2991036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4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  <a:latin typeface="+mn-lt"/>
                        </a:rPr>
                        <a:t>ILCS-AAAF-6743</a:t>
                      </a:r>
                    </a:p>
                  </a:txBody>
                  <a:tcPr marL="28575" marR="28575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  <a:latin typeface="+mn-lt"/>
                        </a:rPr>
                        <a:t>Nota kapal terkena PPN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 dirty="0">
                          <a:latin typeface="+mn-lt"/>
                        </a:rPr>
                        <a:t>Masih </a:t>
                      </a:r>
                      <a:r>
                        <a:rPr lang="en-US" sz="1100" b="0" strike="noStrike" spc="-1" dirty="0" err="1">
                          <a:latin typeface="+mn-lt"/>
                        </a:rPr>
                        <a:t>menunggu</a:t>
                      </a:r>
                      <a:r>
                        <a:rPr lang="en-US" sz="1100" b="0" strike="noStrike" spc="-1" dirty="0">
                          <a:latin typeface="+mn-lt"/>
                        </a:rPr>
                        <a:t> Update SKTD Oleh Customer </a:t>
                      </a: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26747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00;p4_17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203;p4_17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204;p4_17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55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KENDARI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56" name="Table 3"/>
          <p:cNvGraphicFramePr/>
          <p:nvPr/>
        </p:nvGraphicFramePr>
        <p:xfrm>
          <a:off x="194760" y="1188720"/>
          <a:ext cx="8668440" cy="362640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64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100" b="0" strike="noStrike" spc="-1" dirty="0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1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ILCS-AAAF-3043</a:t>
                      </a: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nota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Kapal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seharusnya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  <a:latin typeface="+mn-lt"/>
                        </a:rPr>
                        <a:t>menunggu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komfirmasi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apakah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jika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belum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minta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keuangan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clearing manual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berdasarkan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bukti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bayarnya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jika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tapi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cetakan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belum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info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keuangan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buat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tiket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pelindo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service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menyertakan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screnshot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sap agar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bisa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teruskan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integrasi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HO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2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ILCS-AAAF-3037</a:t>
                      </a: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nota air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seharusnya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 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=&gt;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menunggu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komfirmasi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apakah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jika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belum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minta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keuangan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clearing manual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berdasarkan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bukti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bayarnya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jika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tapi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cetakan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belum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info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keuangan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buat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tiket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pelindo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service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menyertakan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screnshot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sap agar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bisa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teruskan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integrasi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HO</a:t>
                      </a:r>
                    </a:p>
                    <a:p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563196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3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ILCS-AAAF-3038</a:t>
                      </a: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nota air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seharusnya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 =&gt;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  <a:latin typeface="+mn-lt"/>
                        </a:rPr>
                        <a:t>menunggu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komfirmasi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apakah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jika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belum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minta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keuangan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clearing manual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berdasarkan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bukti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bayarnya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jika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tapi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cetakan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belum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info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keuangan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buat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tiket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pelindo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service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menyertakan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screnshot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sap agar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bisa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teruskan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integrasi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HO</a:t>
                      </a:r>
                    </a:p>
                    <a:p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1237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00;p4_17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52" name="Google Shape;203;p4_17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53" name="Google Shape;204;p4_17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54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6662E3-4BE8-2A29-D157-3496F363831E}"/>
              </a:ext>
            </a:extLst>
          </p:cNvPr>
          <p:cNvGraphicFramePr>
            <a:graphicFrameLocks noGrp="1"/>
          </p:cNvGraphicFramePr>
          <p:nvPr/>
        </p:nvGraphicFramePr>
        <p:xfrm>
          <a:off x="237600" y="795240"/>
          <a:ext cx="8668440" cy="364236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3166963242"/>
                    </a:ext>
                  </a:extLst>
                </a:gridCol>
                <a:gridCol w="1200780">
                  <a:extLst>
                    <a:ext uri="{9D8B030D-6E8A-4147-A177-3AD203B41FA5}">
                      <a16:colId xmlns:a16="http://schemas.microsoft.com/office/drawing/2014/main" val="3604951034"/>
                    </a:ext>
                  </a:extLst>
                </a:gridCol>
                <a:gridCol w="1955800">
                  <a:extLst>
                    <a:ext uri="{9D8B030D-6E8A-4147-A177-3AD203B41FA5}">
                      <a16:colId xmlns:a16="http://schemas.microsoft.com/office/drawing/2014/main" val="2980930198"/>
                    </a:ext>
                  </a:extLst>
                </a:gridCol>
                <a:gridCol w="4964300">
                  <a:extLst>
                    <a:ext uri="{9D8B030D-6E8A-4147-A177-3AD203B41FA5}">
                      <a16:colId xmlns:a16="http://schemas.microsoft.com/office/drawing/2014/main" val="336303911"/>
                    </a:ext>
                  </a:extLst>
                </a:gridCol>
              </a:tblGrid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4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ILCS-AAAF-3039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nota air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seharusnya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 =&gt;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  <a:latin typeface="+mn-lt"/>
                        </a:rPr>
                        <a:t>menunggu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komfirmasi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apakah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jika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belum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minta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keuangan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clearing manual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berdasarkan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bukti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bayarnya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jika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sap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tapi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cetakan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belum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lunas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info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keuangan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untuk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buat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tiket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pelindo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service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menyertakan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screnshot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sap agar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bisa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teruskan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integrasi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HO</a:t>
                      </a: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5306982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5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ILCS-AAAE-6867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Request User Report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penghasilan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AIR per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bulan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agar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dapat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tampikan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dan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bisa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cetak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pdf/excel 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disampaikan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dev, dan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sedang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dikerjakan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oleh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mbak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Mei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2409863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6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ILCS-AAAE-6868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Request User Report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penghasilan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FS per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bulan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agar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tampilkan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dan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bisa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cetak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pdf/excel 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disampaikan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dev, dan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sedang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dikerjakan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oleh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mbak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Mei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807790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7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ILCS-AAAE-6869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Request User Report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penghasilan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Tambat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per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bulan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agar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dapat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ditampilkan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dan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bisa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cetak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pdf/excel 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disampaikan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dev, dan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sedang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dikerjakan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oleh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mbak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Mei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726306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Times New Roman"/>
                        </a:rPr>
                        <a:t>8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ILCS-AAAF-6910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WAKTU PNBP KOLOM INVOICE DATE SALAH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+mn-lt"/>
                        </a:rPr>
                        <a:t>Sedang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menunggu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merge source code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974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57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00;p4_18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58" name="Google Shape;203;p4_18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59" name="Google Shape;204;p4_18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155520" y="5007240"/>
            <a:ext cx="240480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MAKASSAR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62" name="Table 3"/>
          <p:cNvGraphicFramePr/>
          <p:nvPr/>
        </p:nvGraphicFramePr>
        <p:xfrm>
          <a:off x="233280" y="1357560"/>
          <a:ext cx="8668440" cy="195000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1</a:t>
                      </a:r>
                      <a:endParaRPr lang="en-US" sz="1100" b="0" strike="noStrike" spc="-1">
                        <a:latin typeface="+mn-lt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ILCS-AAAE-5565</a:t>
                      </a: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  <a:latin typeface="+mn-lt"/>
                        </a:rPr>
                        <a:t>bentuk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3A nota air yang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masuk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IBS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berbeda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yang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tampil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pranota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DPJK</a:t>
                      </a: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  <a:latin typeface="+mn-lt"/>
                        </a:rPr>
                        <a:t>Cetakan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nota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diperbaiki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sedang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menunggu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konfirmasi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dari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pihak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SAP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2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ILCS-AAAF-2307</a:t>
                      </a: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mobile device pilot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tidak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dapat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command off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  <a:latin typeface="+mn-lt"/>
                        </a:rPr>
                        <a:t>sudah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disampaikan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ke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tim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dev</a:t>
                      </a:r>
                    </a:p>
                    <a:p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642649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3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  <a:latin typeface="+mn-lt"/>
                        </a:rPr>
                        <a:t>ILCS-AAAF-3025</a:t>
                      </a:r>
                    </a:p>
                  </a:txBody>
                  <a:tcPr marL="0" marR="0" marT="0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mobile device pilot boat dan car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tidak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dapat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di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tekan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tombol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done 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  <a:latin typeface="+mn-lt"/>
                        </a:rPr>
                        <a:t>Perlu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1100" dirty="0" err="1">
                          <a:effectLst/>
                          <a:latin typeface="+mn-lt"/>
                        </a:rPr>
                        <a:t>perbaikan</a:t>
                      </a:r>
                      <a:r>
                        <a:rPr lang="en-US" sz="1100" dirty="0">
                          <a:effectLst/>
                          <a:latin typeface="+mn-lt"/>
                        </a:rPr>
                        <a:t> oleh time dev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9559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00;p4_18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58" name="Google Shape;203;p4_18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59" name="Google Shape;204;p4_18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155520" y="5007240"/>
            <a:ext cx="240480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CABANG </a:t>
            </a:r>
            <a:r>
              <a:rPr lang="en" sz="3300" b="1" spc="-1" dirty="0">
                <a:solidFill>
                  <a:srgbClr val="000000"/>
                </a:solidFill>
                <a:latin typeface="Calibri"/>
                <a:ea typeface="Calibri"/>
              </a:rPr>
              <a:t>SAMARINDA</a:t>
            </a:r>
            <a:endParaRPr lang="en-US" sz="3300" b="0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62" name="Table 3"/>
          <p:cNvGraphicFramePr/>
          <p:nvPr/>
        </p:nvGraphicFramePr>
        <p:xfrm>
          <a:off x="233280" y="1357560"/>
          <a:ext cx="8668440" cy="254436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Times New Roman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100" b="0" strike="noStrike" spc="-1">
                          <a:solidFill>
                            <a:srgbClr val="000000"/>
                          </a:solidFill>
                          <a:latin typeface="+mn-lt"/>
                          <a:ea typeface="Arial"/>
                        </a:rPr>
                        <a:t>1</a:t>
                      </a:r>
                      <a:endParaRPr lang="en-US" sz="1100" b="0" strike="noStrike" spc="-1">
                        <a:latin typeface="+mn-lt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ILCS-AAAF-0080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 err="1">
                          <a:effectLst/>
                        </a:rPr>
                        <a:t>Tidak</a:t>
                      </a:r>
                      <a:r>
                        <a:rPr lang="en-US" sz="1100" dirty="0">
                          <a:effectLst/>
                        </a:rPr>
                        <a:t> Bisa Deploy</a:t>
                      </a: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effectLst/>
                        </a:rPr>
                        <a:t>Sudah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difollowup</a:t>
                      </a:r>
                      <a:r>
                        <a:rPr lang="en-US" sz="1100" dirty="0">
                          <a:effectLst/>
                        </a:rPr>
                        <a:t> dan </a:t>
                      </a:r>
                      <a:r>
                        <a:rPr lang="en-US" sz="1100" dirty="0" err="1">
                          <a:effectLst/>
                        </a:rPr>
                        <a:t>menunggu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pembuatan</a:t>
                      </a:r>
                      <a:r>
                        <a:rPr lang="en-US" sz="1100" dirty="0">
                          <a:effectLst/>
                        </a:rPr>
                        <a:t> SPK dan SPOG manual oleh </a:t>
                      </a:r>
                      <a:r>
                        <a:rPr lang="en-US" sz="1100" dirty="0" err="1">
                          <a:effectLst/>
                        </a:rPr>
                        <a:t>cabang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terkait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2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ILCS-AAAF-0101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</a:rPr>
                        <a:t>Tidak</a:t>
                      </a:r>
                      <a:r>
                        <a:rPr lang="en-US" sz="1100" dirty="0">
                          <a:effectLst/>
                        </a:rPr>
                        <a:t> Bisa Edit PPKB 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</a:rPr>
                        <a:t>Sudah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difollowup</a:t>
                      </a:r>
                      <a:r>
                        <a:rPr lang="en-US" sz="1100" dirty="0">
                          <a:effectLst/>
                        </a:rPr>
                        <a:t> dan </a:t>
                      </a:r>
                      <a:r>
                        <a:rPr lang="en-US" sz="1100" dirty="0" err="1">
                          <a:effectLst/>
                        </a:rPr>
                        <a:t>dan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menunggu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pembuatan</a:t>
                      </a:r>
                      <a:r>
                        <a:rPr lang="en-US" sz="1100" dirty="0">
                          <a:effectLst/>
                        </a:rPr>
                        <a:t> SPK dan SPOG manual oleh </a:t>
                      </a:r>
                      <a:r>
                        <a:rPr lang="en-US" sz="1100" dirty="0" err="1">
                          <a:effectLst/>
                        </a:rPr>
                        <a:t>cabang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terkait</a:t>
                      </a:r>
                      <a:endParaRPr lang="en-US" sz="1100" dirty="0">
                        <a:effectLst/>
                      </a:endParaRPr>
                    </a:p>
                    <a:p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170228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3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ILCS-AAAF-1130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</a:rPr>
                        <a:t>TANTO LANGGENG </a:t>
                      </a:r>
                      <a:r>
                        <a:rPr lang="en-US" sz="1100" dirty="0" err="1">
                          <a:effectLst/>
                        </a:rPr>
                        <a:t>penambahan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ppkb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dengan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berita</a:t>
                      </a:r>
                      <a:r>
                        <a:rPr lang="en-US" sz="1100" dirty="0">
                          <a:effectLst/>
                        </a:rPr>
                        <a:t> acara </a:t>
                      </a:r>
                      <a:r>
                        <a:rPr lang="en-US" sz="1100" dirty="0" err="1">
                          <a:effectLst/>
                        </a:rPr>
                        <a:t>terlampir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>
                          <a:effectLst/>
                        </a:rPr>
                        <a:t>Sudah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difollowup</a:t>
                      </a:r>
                      <a:r>
                        <a:rPr lang="en-US" sz="1100" dirty="0">
                          <a:effectLst/>
                        </a:rPr>
                        <a:t> dan </a:t>
                      </a:r>
                      <a:r>
                        <a:rPr lang="en-US" sz="1100" dirty="0" err="1">
                          <a:effectLst/>
                        </a:rPr>
                        <a:t>menunggu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pembuatan</a:t>
                      </a:r>
                      <a:r>
                        <a:rPr lang="en-US" sz="1100" dirty="0">
                          <a:effectLst/>
                        </a:rPr>
                        <a:t> SPK dan SPOG manual oleh </a:t>
                      </a:r>
                      <a:r>
                        <a:rPr lang="en-US" sz="1100" dirty="0" err="1">
                          <a:effectLst/>
                        </a:rPr>
                        <a:t>cabang</a:t>
                      </a:r>
                      <a:endParaRPr lang="en-US" sz="1100" dirty="0">
                        <a:effectLst/>
                      </a:endParaRPr>
                    </a:p>
                    <a:p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747229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4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ILCS-AAAF-6554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penambahan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ppkb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berita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acara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terlampir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menunggu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pembuatan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SPOG manual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470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62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00;p4_18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258" name="Google Shape;203;p4_18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59" name="Google Shape;204;p4_18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60" name="CustomShape 1"/>
          <p:cNvSpPr/>
          <p:nvPr/>
        </p:nvSpPr>
        <p:spPr>
          <a:xfrm>
            <a:off x="155520" y="5007240"/>
            <a:ext cx="240480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858223B-4C7B-F54F-E96C-4FCD32C367CA}"/>
              </a:ext>
            </a:extLst>
          </p:cNvPr>
          <p:cNvGraphicFramePr>
            <a:graphicFrameLocks noGrp="1"/>
          </p:cNvGraphicFramePr>
          <p:nvPr/>
        </p:nvGraphicFramePr>
        <p:xfrm>
          <a:off x="237600" y="901680"/>
          <a:ext cx="8668440" cy="341376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1733703565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3417088647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3982033267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3039409384"/>
                    </a:ext>
                  </a:extLst>
                </a:gridCol>
              </a:tblGrid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5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ILCS-AAAF-6555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penambahan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ppkb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berita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acara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terlampir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menunggu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pembuatan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SPOG manual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00112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6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ILCS-AAAF-6556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penambahan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ppkb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berita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acara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terlampir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menunggu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pembuatan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SPOG manual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09767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7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ILCS-AAAF-6558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penambahan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ppkb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berita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acara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terlampir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menunggu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pembuatan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SPOG manual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036536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8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ILCS-AAAF-6559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penambahan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ppkb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berita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acara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terlampir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menunggu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pembuatan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SPOG manual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054422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9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ILCS-AAAF-6560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penambahan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ppkb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berita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acara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terlampir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menunggu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pembuatan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SPOG manual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260296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10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ILCS-AAAF-6561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penambahan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ppkb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berita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acara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terlampir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menunggu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pembuatan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SPOG manual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716917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11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>
                          <a:effectLst/>
                        </a:rPr>
                        <a:t>ILCS-AAAF-6562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penambahan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ppkb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berita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acara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terlampir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menunggu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pembuatan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SPOG manual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263799"/>
                  </a:ext>
                </a:extLst>
              </a:tr>
              <a:tr h="2451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+mn-lt"/>
                        </a:rPr>
                        <a:t>12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dirty="0">
                          <a:effectLst/>
                        </a:rPr>
                        <a:t>ILCS-AAAF-6563</a:t>
                      </a:r>
                    </a:p>
                  </a:txBody>
                  <a:tcPr marL="0" marR="0" marT="0" marB="0" anchor="b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penambahan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ppkb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dengan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berita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acara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terlampir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menunggu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1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pembuatan</a:t>
                      </a:r>
                      <a:r>
                        <a:rPr lang="en-US" sz="11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SPOG manual</a:t>
                      </a:r>
                      <a:endParaRPr lang="en-US" sz="1100" b="0" strike="noStrike" spc="-1" dirty="0">
                        <a:latin typeface="+mn-lt"/>
                      </a:endParaRP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2891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926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00;p4_9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sp>
        <p:nvSpPr>
          <p:cNvPr id="264" name="CustomShape 1"/>
          <p:cNvSpPr/>
          <p:nvPr/>
        </p:nvSpPr>
        <p:spPr>
          <a:xfrm>
            <a:off x="168120" y="4961880"/>
            <a:ext cx="2081880" cy="25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pic>
        <p:nvPicPr>
          <p:cNvPr id="265" name="Google Shape;203;p4_9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266" name="Google Shape;204;p4_9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155520" y="5007240"/>
            <a:ext cx="2081880" cy="25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269" name="TextShape 3"/>
          <p:cNvSpPr txBox="1"/>
          <p:nvPr/>
        </p:nvSpPr>
        <p:spPr>
          <a:xfrm>
            <a:off x="630720" y="20592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DATA BREAKDOWN PER CABANG</a:t>
            </a:r>
            <a:endParaRPr lang="en-US" sz="33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9E1ED-52CB-9497-040F-35DF0F9EB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462" y="1036245"/>
            <a:ext cx="5172075" cy="36385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200;p4_0"/>
          <p:cNvPicPr/>
          <p:nvPr/>
        </p:nvPicPr>
        <p:blipFill>
          <a:blip r:embed="rId2"/>
          <a:stretch/>
        </p:blipFill>
        <p:spPr>
          <a:xfrm>
            <a:off x="7813440" y="83520"/>
            <a:ext cx="1170360" cy="372960"/>
          </a:xfrm>
          <a:prstGeom prst="rect">
            <a:avLst/>
          </a:prstGeom>
          <a:ln>
            <a:noFill/>
          </a:ln>
        </p:spPr>
      </p:pic>
      <p:sp>
        <p:nvSpPr>
          <p:cNvPr id="323" name="CustomShape 1"/>
          <p:cNvSpPr/>
          <p:nvPr/>
        </p:nvSpPr>
        <p:spPr>
          <a:xfrm>
            <a:off x="168120" y="4961880"/>
            <a:ext cx="2081520" cy="25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pic>
        <p:nvPicPr>
          <p:cNvPr id="324" name="Google Shape;203;p4_0"/>
          <p:cNvPicPr/>
          <p:nvPr/>
        </p:nvPicPr>
        <p:blipFill>
          <a:blip r:embed="rId3"/>
          <a:stretch/>
        </p:blipFill>
        <p:spPr>
          <a:xfrm>
            <a:off x="194760" y="131040"/>
            <a:ext cx="1313280" cy="234000"/>
          </a:xfrm>
          <a:prstGeom prst="rect">
            <a:avLst/>
          </a:prstGeom>
          <a:ln>
            <a:noFill/>
          </a:ln>
        </p:spPr>
      </p:pic>
      <p:pic>
        <p:nvPicPr>
          <p:cNvPr id="325" name="Google Shape;204;p4_0"/>
          <p:cNvPicPr/>
          <p:nvPr/>
        </p:nvPicPr>
        <p:blipFill>
          <a:blip r:embed="rId4"/>
          <a:stretch/>
        </p:blipFill>
        <p:spPr>
          <a:xfrm>
            <a:off x="0" y="4668840"/>
            <a:ext cx="9143280" cy="471600"/>
          </a:xfrm>
          <a:prstGeom prst="rect">
            <a:avLst/>
          </a:prstGeom>
          <a:ln>
            <a:noFill/>
          </a:ln>
        </p:spPr>
      </p:pic>
      <p:sp>
        <p:nvSpPr>
          <p:cNvPr id="326" name="CustomShape 2"/>
          <p:cNvSpPr/>
          <p:nvPr/>
        </p:nvSpPr>
        <p:spPr>
          <a:xfrm>
            <a:off x="155520" y="5007240"/>
            <a:ext cx="2081520" cy="25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628560" y="2080080"/>
            <a:ext cx="7873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>
            <a:normAutofit fontScale="99500"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BUG FIXING L1</a:t>
            </a:r>
            <a:br>
              <a:rPr dirty="0"/>
            </a:br>
            <a:r>
              <a:rPr lang="en-US" sz="2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Periode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 14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Februari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 2023 19:00 – 14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Februari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 2023 07:00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200;p4_20"/>
          <p:cNvPicPr/>
          <p:nvPr/>
        </p:nvPicPr>
        <p:blipFill>
          <a:blip r:embed="rId2"/>
          <a:stretch/>
        </p:blipFill>
        <p:spPr>
          <a:xfrm>
            <a:off x="7813440" y="83520"/>
            <a:ext cx="1170360" cy="37296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203;p4_19"/>
          <p:cNvPicPr/>
          <p:nvPr/>
        </p:nvPicPr>
        <p:blipFill>
          <a:blip r:embed="rId3"/>
          <a:stretch/>
        </p:blipFill>
        <p:spPr>
          <a:xfrm>
            <a:off x="194760" y="131040"/>
            <a:ext cx="1313280" cy="234000"/>
          </a:xfrm>
          <a:prstGeom prst="rect">
            <a:avLst/>
          </a:prstGeom>
          <a:ln>
            <a:noFill/>
          </a:ln>
        </p:spPr>
      </p:pic>
      <p:pic>
        <p:nvPicPr>
          <p:cNvPr id="330" name="Google Shape;204;p4_19"/>
          <p:cNvPicPr/>
          <p:nvPr/>
        </p:nvPicPr>
        <p:blipFill>
          <a:blip r:embed="rId4"/>
          <a:stretch/>
        </p:blipFill>
        <p:spPr>
          <a:xfrm>
            <a:off x="0" y="4668840"/>
            <a:ext cx="9143280" cy="47160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155520" y="5007240"/>
            <a:ext cx="240480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28560" y="2080080"/>
            <a:ext cx="7873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1778400" y="2185380"/>
            <a:ext cx="603504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Null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9"/>
          <p:cNvSpPr/>
          <p:nvPr/>
        </p:nvSpPr>
        <p:spPr>
          <a:xfrm>
            <a:off x="168120" y="4961880"/>
            <a:ext cx="20820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spAutoFit/>
          </a:bodyPr>
          <a:lstStyle/>
          <a:p>
            <a:pPr marL="125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40"/>
            <a:ext cx="9143642" cy="47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9"/>
          <p:cNvSpPr/>
          <p:nvPr/>
        </p:nvSpPr>
        <p:spPr>
          <a:xfrm>
            <a:off x="155526" y="5007250"/>
            <a:ext cx="26574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spAutoFit/>
          </a:bodyPr>
          <a:lstStyle/>
          <a:p>
            <a:pPr marL="125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9"/>
          <p:cNvSpPr txBox="1"/>
          <p:nvPr/>
        </p:nvSpPr>
        <p:spPr>
          <a:xfrm>
            <a:off x="628560" y="208008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SOLVING TICKET L2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Periode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Februari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2023 18:00 – 16 </a:t>
            </a:r>
            <a:r>
              <a:rPr lang="en-US" sz="2400" b="1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Februari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2023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06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:00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67757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200;p4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152" name="Google Shape;203;p4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153" name="Google Shape;204;p4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154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55" name="TextShape 2"/>
          <p:cNvSpPr txBox="1"/>
          <p:nvPr/>
        </p:nvSpPr>
        <p:spPr>
          <a:xfrm>
            <a:off x="628560" y="208008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 fontScale="99500"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SOLVING TICKET L1</a:t>
            </a:r>
            <a:br>
              <a:rPr dirty="0"/>
            </a:br>
            <a:r>
              <a:rPr lang="en-US" sz="2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Periode</a:t>
            </a:r>
            <a:r>
              <a:rPr lang="en-US" sz="2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 15 Feb 2023 18.00 – 16 Feb 2023 06.00</a:t>
            </a:r>
            <a:endParaRPr lang="en-U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0"/>
          <p:cNvSpPr/>
          <p:nvPr/>
        </p:nvSpPr>
        <p:spPr>
          <a:xfrm>
            <a:off x="168120" y="4961880"/>
            <a:ext cx="2082000" cy="2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spAutoFit/>
          </a:bodyPr>
          <a:lstStyle/>
          <a:p>
            <a:pPr marL="125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8" name="Google Shape;418;p30"/>
          <p:cNvGraphicFramePr/>
          <p:nvPr>
            <p:extLst>
              <p:ext uri="{D42A27DB-BD31-4B8C-83A1-F6EECF244321}">
                <p14:modId xmlns:p14="http://schemas.microsoft.com/office/powerpoint/2010/main" val="2571135165"/>
              </p:ext>
            </p:extLst>
          </p:nvPr>
        </p:nvGraphicFramePr>
        <p:xfrm>
          <a:off x="201240" y="1527120"/>
          <a:ext cx="8759900" cy="1044625"/>
        </p:xfrm>
        <a:graphic>
          <a:graphicData uri="http://schemas.openxmlformats.org/drawingml/2006/table">
            <a:tbl>
              <a:tblPr>
                <a:noFill/>
                <a:tableStyleId>{E6FE650D-E760-436F-8E3B-B548A2704567}</a:tableStyleId>
              </a:tblPr>
              <a:tblGrid>
                <a:gridCol w="407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1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09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2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No.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400" marR="6840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No. Ticket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400" marR="6840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Issue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400" marR="6840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Root Cause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400" marR="6840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Workaround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400" marR="6840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5" marR="6125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100" dirty="0">
                          <a:solidFill>
                            <a:srgbClr val="1F2D3D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ILCS-AAAF-7614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5" marR="6125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bisa</a:t>
                      </a:r>
                      <a:r>
                        <a:rPr lang="en-US" sz="1100" dirty="0"/>
                        <a:t> Approval CMS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5" marR="6125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Gagal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melakukan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hit API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dikarenakan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adanya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error auth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mendapatkan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kurs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dolar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terbaru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125" marR="6125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strike="noStrike" dirty="0" err="1"/>
                        <a:t>Melakukan</a:t>
                      </a:r>
                      <a:r>
                        <a:rPr lang="en-US" sz="1100" strike="noStrike" dirty="0"/>
                        <a:t> hit </a:t>
                      </a:r>
                      <a:r>
                        <a:rPr lang="en-US" sz="1100" strike="noStrike" dirty="0" err="1"/>
                        <a:t>kurs</a:t>
                      </a:r>
                      <a:r>
                        <a:rPr lang="en-US" sz="1100" strike="noStrike" dirty="0"/>
                        <a:t> </a:t>
                      </a:r>
                      <a:r>
                        <a:rPr lang="en-US" sz="1100" strike="noStrike" dirty="0" err="1"/>
                        <a:t>melalui</a:t>
                      </a:r>
                      <a:r>
                        <a:rPr lang="en-US" sz="1100" strike="noStrike" dirty="0"/>
                        <a:t> DB SAP pada table STG_KURS </a:t>
                      </a:r>
                      <a:r>
                        <a:rPr lang="en-US" sz="1100" strike="noStrike" dirty="0" err="1"/>
                        <a:t>lalu</a:t>
                      </a:r>
                      <a:r>
                        <a:rPr lang="en-US" sz="1100" strike="noStrike" dirty="0"/>
                        <a:t> </a:t>
                      </a:r>
                      <a:r>
                        <a:rPr lang="en-US" sz="1100" strike="noStrike" dirty="0" err="1"/>
                        <a:t>diinsert</a:t>
                      </a:r>
                      <a:r>
                        <a:rPr lang="en-US" sz="1100" strike="noStrike" dirty="0"/>
                        <a:t> </a:t>
                      </a:r>
                      <a:r>
                        <a:rPr lang="en-US" sz="1100" strike="noStrike" dirty="0" err="1"/>
                        <a:t>kedalam</a:t>
                      </a:r>
                      <a:r>
                        <a:rPr lang="en-US" sz="1100" strike="noStrike" dirty="0"/>
                        <a:t> table </a:t>
                      </a:r>
                      <a:r>
                        <a:rPr lang="en-US" sz="1100" strike="noStrike" dirty="0" err="1"/>
                        <a:t>kurs_rate</a:t>
                      </a:r>
                      <a:endParaRPr sz="1100" strike="noStrike" dirty="0"/>
                    </a:p>
                  </a:txBody>
                  <a:tcPr marL="6125" marR="6125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19" name="Google Shape;41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40"/>
            <a:ext cx="9143642" cy="47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0"/>
          <p:cNvSpPr/>
          <p:nvPr/>
        </p:nvSpPr>
        <p:spPr>
          <a:xfrm>
            <a:off x="155525" y="5007250"/>
            <a:ext cx="2665500" cy="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spAutoFit/>
          </a:bodyPr>
          <a:lstStyle/>
          <a:p>
            <a:pPr marL="125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0"/>
          <p:cNvSpPr txBox="1"/>
          <p:nvPr/>
        </p:nvSpPr>
        <p:spPr>
          <a:xfrm>
            <a:off x="628560" y="4773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CABANG </a:t>
            </a:r>
            <a:r>
              <a:rPr lang="en-US" sz="3300" b="1" dirty="0">
                <a:latin typeface="Calibri"/>
                <a:ea typeface="Calibri"/>
                <a:cs typeface="Calibri"/>
                <a:sym typeface="Calibri"/>
              </a:rPr>
              <a:t>BENGKULU</a:t>
            </a:r>
            <a:endParaRPr sz="33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40"/>
            <a:ext cx="9143642" cy="47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1"/>
          <p:cNvSpPr/>
          <p:nvPr/>
        </p:nvSpPr>
        <p:spPr>
          <a:xfrm>
            <a:off x="155520" y="5007240"/>
            <a:ext cx="2313300" cy="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spAutoFit/>
          </a:bodyPr>
          <a:lstStyle/>
          <a:p>
            <a:pPr marL="125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1"/>
          <p:cNvSpPr txBox="1"/>
          <p:nvPr/>
        </p:nvSpPr>
        <p:spPr>
          <a:xfrm>
            <a:off x="635040" y="208008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rmAutofit fontScale="77500" lnSpcReduction="20000"/>
          </a:bodyPr>
          <a:lstStyle/>
          <a:p>
            <a:pPr marL="0" lvl="0" indent="0" algn="ctr" rtl="0">
              <a:lnSpc>
                <a:spcPct val="8486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en-US" sz="3800" b="1" dirty="0">
                <a:solidFill>
                  <a:schemeClr val="dk1"/>
                </a:solidFill>
              </a:rPr>
              <a:t>HANDOVER </a:t>
            </a:r>
            <a:r>
              <a:rPr lang="en-US" sz="3800" dirty="0">
                <a:solidFill>
                  <a:schemeClr val="dk1"/>
                </a:solidFill>
              </a:rPr>
              <a:t>​</a:t>
            </a:r>
            <a:endParaRPr sz="38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8303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lang="en-US" sz="3800" b="1" dirty="0">
                <a:solidFill>
                  <a:schemeClr val="dk1"/>
                </a:solidFill>
              </a:rPr>
              <a:t>TICKET IN PROGRESS L2</a:t>
            </a:r>
            <a:r>
              <a:rPr lang="en-US" sz="2800" dirty="0">
                <a:solidFill>
                  <a:schemeClr val="dk1"/>
                </a:solidFill>
              </a:rPr>
              <a:t>​</a:t>
            </a:r>
            <a:endParaRPr sz="2800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chemeClr val="dk1"/>
                </a:solidFill>
              </a:rPr>
              <a:t>Periode</a:t>
            </a:r>
            <a:r>
              <a:rPr lang="en-US" sz="2800" b="1" dirty="0">
                <a:solidFill>
                  <a:schemeClr val="dk1"/>
                </a:solidFill>
              </a:rPr>
              <a:t> 15 </a:t>
            </a:r>
            <a:r>
              <a:rPr lang="en-US" sz="2800" b="1" dirty="0" err="1">
                <a:solidFill>
                  <a:schemeClr val="dk1"/>
                </a:solidFill>
              </a:rPr>
              <a:t>Februari</a:t>
            </a:r>
            <a:r>
              <a:rPr lang="en-US" sz="2800" b="1" dirty="0">
                <a:solidFill>
                  <a:schemeClr val="dk1"/>
                </a:solidFill>
              </a:rPr>
              <a:t> 2023 18:00 – 16 </a:t>
            </a:r>
            <a:r>
              <a:rPr lang="en-US" sz="2800" b="1" dirty="0" err="1">
                <a:solidFill>
                  <a:schemeClr val="dk1"/>
                </a:solidFill>
              </a:rPr>
              <a:t>Februari</a:t>
            </a:r>
            <a:r>
              <a:rPr lang="en-US" sz="2800" b="1" dirty="0">
                <a:solidFill>
                  <a:schemeClr val="dk1"/>
                </a:solidFill>
              </a:rPr>
              <a:t> 2023 06:00</a:t>
            </a:r>
            <a:r>
              <a:rPr lang="en-US" sz="2800" dirty="0">
                <a:solidFill>
                  <a:schemeClr val="dk1"/>
                </a:solidFill>
              </a:rPr>
              <a:t>​</a:t>
            </a:r>
            <a:endParaRPr sz="3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200;p4_20"/>
          <p:cNvPicPr/>
          <p:nvPr/>
        </p:nvPicPr>
        <p:blipFill>
          <a:blip r:embed="rId2"/>
          <a:stretch/>
        </p:blipFill>
        <p:spPr>
          <a:xfrm>
            <a:off x="7813440" y="83520"/>
            <a:ext cx="1170360" cy="372960"/>
          </a:xfrm>
          <a:prstGeom prst="rect">
            <a:avLst/>
          </a:prstGeom>
          <a:ln>
            <a:noFill/>
          </a:ln>
        </p:spPr>
      </p:pic>
      <p:pic>
        <p:nvPicPr>
          <p:cNvPr id="329" name="Google Shape;203;p4_19"/>
          <p:cNvPicPr/>
          <p:nvPr/>
        </p:nvPicPr>
        <p:blipFill>
          <a:blip r:embed="rId3"/>
          <a:stretch/>
        </p:blipFill>
        <p:spPr>
          <a:xfrm>
            <a:off x="194760" y="131040"/>
            <a:ext cx="1313280" cy="234000"/>
          </a:xfrm>
          <a:prstGeom prst="rect">
            <a:avLst/>
          </a:prstGeom>
          <a:ln>
            <a:noFill/>
          </a:ln>
        </p:spPr>
      </p:pic>
      <p:pic>
        <p:nvPicPr>
          <p:cNvPr id="330" name="Google Shape;204;p4_19"/>
          <p:cNvPicPr/>
          <p:nvPr/>
        </p:nvPicPr>
        <p:blipFill>
          <a:blip r:embed="rId4"/>
          <a:stretch/>
        </p:blipFill>
        <p:spPr>
          <a:xfrm>
            <a:off x="0" y="4668840"/>
            <a:ext cx="9143280" cy="471600"/>
          </a:xfrm>
          <a:prstGeom prst="rect">
            <a:avLst/>
          </a:prstGeom>
          <a:ln>
            <a:noFill/>
          </a:ln>
        </p:spPr>
      </p:pic>
      <p:sp>
        <p:nvSpPr>
          <p:cNvPr id="331" name="CustomShape 1"/>
          <p:cNvSpPr/>
          <p:nvPr/>
        </p:nvSpPr>
        <p:spPr>
          <a:xfrm>
            <a:off x="155520" y="5007240"/>
            <a:ext cx="240480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628560" y="2080080"/>
            <a:ext cx="7873200" cy="982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4" name="CustomShape 3"/>
          <p:cNvSpPr/>
          <p:nvPr/>
        </p:nvSpPr>
        <p:spPr>
          <a:xfrm>
            <a:off x="1778400" y="2185380"/>
            <a:ext cx="603504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-US" sz="1400" b="0" strike="noStrike" spc="-1" dirty="0">
                <a:solidFill>
                  <a:srgbClr val="000000"/>
                </a:solidFill>
                <a:latin typeface="Arial"/>
              </a:rPr>
              <a:t>Null</a:t>
            </a:r>
            <a:endParaRPr lang="en-US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208cd27e61e_0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08cd27e61e_0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08cd27e61e_0_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40"/>
            <a:ext cx="9143642" cy="47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08cd27e61e_0_63"/>
          <p:cNvSpPr/>
          <p:nvPr/>
        </p:nvSpPr>
        <p:spPr>
          <a:xfrm>
            <a:off x="155520" y="5007240"/>
            <a:ext cx="2313300" cy="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noAutofit/>
          </a:bodyPr>
          <a:lstStyle/>
          <a:p>
            <a:pPr marL="125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08cd27e61e_0_63"/>
          <p:cNvSpPr txBox="1"/>
          <p:nvPr/>
        </p:nvSpPr>
        <p:spPr>
          <a:xfrm>
            <a:off x="635040" y="2080080"/>
            <a:ext cx="7873500" cy="9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BUG FIXING L2</a:t>
            </a:r>
            <a:endParaRPr sz="3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40"/>
            <a:ext cx="9143642" cy="47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2"/>
          <p:cNvSpPr/>
          <p:nvPr/>
        </p:nvSpPr>
        <p:spPr>
          <a:xfrm>
            <a:off x="155520" y="5007240"/>
            <a:ext cx="2313300" cy="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spAutoFit/>
          </a:bodyPr>
          <a:lstStyle/>
          <a:p>
            <a:pPr marL="125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2" name="Google Shape;482;p32"/>
          <p:cNvGraphicFramePr/>
          <p:nvPr>
            <p:extLst>
              <p:ext uri="{D42A27DB-BD31-4B8C-83A1-F6EECF244321}">
                <p14:modId xmlns:p14="http://schemas.microsoft.com/office/powerpoint/2010/main" val="200975935"/>
              </p:ext>
            </p:extLst>
          </p:nvPr>
        </p:nvGraphicFramePr>
        <p:xfrm>
          <a:off x="146520" y="502560"/>
          <a:ext cx="8788813" cy="4498455"/>
        </p:xfrm>
        <a:graphic>
          <a:graphicData uri="http://schemas.openxmlformats.org/drawingml/2006/table">
            <a:tbl>
              <a:tblPr>
                <a:noFill/>
                <a:tableStyleId>{E6FE650D-E760-436F-8E3B-B548A2704567}</a:tableStyleId>
              </a:tblPr>
              <a:tblGrid>
                <a:gridCol w="419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3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158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2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Tgl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Apps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Issue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Repository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Branch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Author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Git Commit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Title Commit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Result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12-01-2023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/>
                        <a:t>Praya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Fuel Surcharge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100" dirty="0"/>
                        <a:t>nota fs </a:t>
                      </a:r>
                      <a:r>
                        <a:rPr lang="en-ID" sz="1100" dirty="0" err="1"/>
                        <a:t>tertagih</a:t>
                      </a:r>
                      <a:r>
                        <a:rPr lang="en-ID" sz="1100" dirty="0"/>
                        <a:t> double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Billing-phinnisi</a:t>
                      </a:r>
                      <a:endParaRPr sz="11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fix-fs-double-sub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/>
                        <a:t>raflysyah.putra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876c12067b1118ac0452922905c517fcd01bc638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dirty="0"/>
                        <a:t>fix fs double surabaya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/>
                        <a:t>Print </a:t>
                      </a:r>
                      <a:r>
                        <a:rPr lang="en-US" sz="1100" dirty="0" err="1"/>
                        <a:t>tunda</a:t>
                      </a:r>
                      <a:r>
                        <a:rPr lang="en-US" sz="1100" dirty="0"/>
                        <a:t> pada 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Fuel Surcharge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tidak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double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karna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ada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penambahan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kondisi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untuk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pengecekan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tidak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hanya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sama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pada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movement_descriptions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namun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no_pkk_jasa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juga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harus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sama</a:t>
                      </a:r>
                      <a:endParaRPr lang="en-US"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12-01-2023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/>
                        <a:t>Praya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Fuel Surcharge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100" dirty="0" err="1"/>
                        <a:t>tagihan</a:t>
                      </a:r>
                      <a:r>
                        <a:rPr lang="en-ID" sz="1100" dirty="0"/>
                        <a:t> fs non </a:t>
                      </a:r>
                      <a:r>
                        <a:rPr lang="en-ID" sz="1100" dirty="0" err="1"/>
                        <a:t>diskresi</a:t>
                      </a:r>
                      <a:r>
                        <a:rPr lang="en-ID" sz="1100" dirty="0"/>
                        <a:t> pada </a:t>
                      </a:r>
                      <a:r>
                        <a:rPr lang="en-ID" sz="1100" dirty="0" err="1"/>
                        <a:t>kapal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mempunyai</a:t>
                      </a:r>
                      <a:r>
                        <a:rPr lang="en-ID" sz="1100" dirty="0"/>
                        <a:t> LOA di </a:t>
                      </a:r>
                      <a:r>
                        <a:rPr lang="en-ID" sz="1100" dirty="0" err="1"/>
                        <a:t>atas</a:t>
                      </a:r>
                      <a:r>
                        <a:rPr lang="en-ID" sz="1100" dirty="0"/>
                        <a:t> 150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Billing-phinnisi</a:t>
                      </a:r>
                      <a:endParaRPr sz="11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fix-diskresi-loa-150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/>
                        <a:t>raflysyah.putra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ba8e24e4605f84091b79528a841c1d8db50a63fe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100" dirty="0"/>
                        <a:t>fix diskresi loa diatas 150 surabaya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/>
                        <a:t>Penambahan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kondisi</a:t>
                      </a:r>
                      <a:r>
                        <a:rPr lang="en-US" sz="1100" dirty="0"/>
                        <a:t> Loa di </a:t>
                      </a:r>
                      <a:r>
                        <a:rPr lang="en-US" sz="1100" dirty="0" err="1"/>
                        <a:t>atas</a:t>
                      </a:r>
                      <a:r>
                        <a:rPr lang="en-US" sz="1100" dirty="0"/>
                        <a:t> 150 pada </a:t>
                      </a:r>
                      <a:r>
                        <a:rPr lang="en-US" sz="1100" dirty="0" err="1"/>
                        <a:t>cabang</a:t>
                      </a:r>
                      <a:r>
                        <a:rPr lang="en-US" sz="1100" dirty="0"/>
                        <a:t> Surabaya </a:t>
                      </a:r>
                      <a:r>
                        <a:rPr lang="en-US" sz="1100" dirty="0" err="1"/>
                        <a:t>untuk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mengeluarkan</a:t>
                      </a:r>
                      <a:r>
                        <a:rPr lang="en-US" sz="1100" dirty="0"/>
                        <a:t> tug description dan </a:t>
                      </a:r>
                      <a:r>
                        <a:rPr lang="en-US" sz="1100" dirty="0" err="1"/>
                        <a:t>penambahan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kondisi</a:t>
                      </a:r>
                      <a:r>
                        <a:rPr lang="en-US" sz="1100" dirty="0"/>
                        <a:t> pada Print out 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Fuel Surcharge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Agar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tunda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dapat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dipisah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g208cd27e61e_0_2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208cd27e61e_0_2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g208cd27e61e_0_29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40"/>
            <a:ext cx="9143642" cy="47196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08cd27e61e_0_294"/>
          <p:cNvSpPr/>
          <p:nvPr/>
        </p:nvSpPr>
        <p:spPr>
          <a:xfrm>
            <a:off x="155520" y="5007240"/>
            <a:ext cx="2313300" cy="1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noAutofit/>
          </a:bodyPr>
          <a:lstStyle/>
          <a:p>
            <a:pPr marL="125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91" name="Google Shape;491;g208cd27e61e_0_294"/>
          <p:cNvGraphicFramePr/>
          <p:nvPr>
            <p:extLst>
              <p:ext uri="{D42A27DB-BD31-4B8C-83A1-F6EECF244321}">
                <p14:modId xmlns:p14="http://schemas.microsoft.com/office/powerpoint/2010/main" val="330883147"/>
              </p:ext>
            </p:extLst>
          </p:nvPr>
        </p:nvGraphicFramePr>
        <p:xfrm>
          <a:off x="146520" y="502560"/>
          <a:ext cx="8752275" cy="3985615"/>
        </p:xfrm>
        <a:graphic>
          <a:graphicData uri="http://schemas.openxmlformats.org/drawingml/2006/table">
            <a:tbl>
              <a:tblPr>
                <a:noFill/>
                <a:tableStyleId>{E6FE650D-E760-436F-8E3B-B548A2704567}</a:tableStyleId>
              </a:tblPr>
              <a:tblGrid>
                <a:gridCol w="38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1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1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9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4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43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158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627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Tgl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Apps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Issue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Repository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Branch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Author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Git Commit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Title Commit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Result</a:t>
                      </a:r>
                      <a:endParaRPr sz="12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2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3</a:t>
                      </a:r>
                      <a:endParaRPr sz="11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18</a:t>
                      </a:r>
                      <a:r>
                        <a:rPr lang="en-US" sz="1100" b="0" strike="noStrik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en-US" sz="1100" dirty="0"/>
                        <a:t>01</a:t>
                      </a:r>
                      <a:r>
                        <a:rPr lang="en-US" sz="1100" b="0" strike="noStrik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-202</a:t>
                      </a:r>
                      <a:r>
                        <a:rPr lang="en-US" sz="1100" dirty="0"/>
                        <a:t>3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Praya</a:t>
                      </a:r>
                      <a:endParaRPr sz="11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DPJK</a:t>
                      </a:r>
                      <a:endParaRPr sz="11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/>
                        <a:t>Tunda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tambahan</a:t>
                      </a:r>
                      <a:r>
                        <a:rPr lang="en-US" sz="1100" dirty="0"/>
                        <a:t> 150% dan </a:t>
                      </a:r>
                      <a:r>
                        <a:rPr lang="en-US" sz="1100" dirty="0" err="1"/>
                        <a:t>tunda</a:t>
                      </a:r>
                      <a:r>
                        <a:rPr lang="en-US" sz="1100" dirty="0"/>
                        <a:t> normal 200%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Billing-phinnisi</a:t>
                      </a:r>
                      <a:endParaRPr sz="11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fix-dumai-rate-150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/>
                        <a:t>raflysyah.putra</a:t>
                      </a:r>
                      <a:endParaRPr lang="en-US"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e3494518e96e37bc93f557c523fd1bebcc4576c8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fix </a:t>
                      </a:r>
                      <a:r>
                        <a:rPr lang="en-US" sz="1100" dirty="0" err="1"/>
                        <a:t>dumai</a:t>
                      </a:r>
                      <a:r>
                        <a:rPr lang="en-US" sz="1100" dirty="0"/>
                        <a:t> rate tug 1 to 200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Dumai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tug rate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memiliki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hasil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0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menjadi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200 pada tug 1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selain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kebutuhan</a:t>
                      </a:r>
                      <a:r>
                        <a:rPr lang="en-US" sz="1100" b="0" strike="noStrik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100" b="0" strike="noStrik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oprasional</a:t>
                      </a:r>
                      <a:endParaRPr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4</a:t>
                      </a:r>
                      <a:endParaRPr sz="1100" b="0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11-02-2023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/>
                        <a:t>Phinnisi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Print EPB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 err="1"/>
                        <a:t>epb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muncul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biaya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harusnya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muncul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karena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masih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termasuk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paket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gerakan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/>
                        <a:t>Billing-phinnisi</a:t>
                      </a:r>
                      <a:endParaRPr sz="110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fixing-</a:t>
                      </a:r>
                      <a:r>
                        <a:rPr lang="en-US" sz="1100" dirty="0" err="1"/>
                        <a:t>gerakan</a:t>
                      </a:r>
                      <a:r>
                        <a:rPr lang="en-US" sz="1100" dirty="0"/>
                        <a:t>-gratis-</a:t>
                      </a:r>
                      <a:r>
                        <a:rPr lang="en-US" sz="1100" dirty="0" err="1"/>
                        <a:t>surabaya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 err="1"/>
                        <a:t>raflysyah.putra</a:t>
                      </a:r>
                      <a:endParaRPr lang="en-US" sz="1100" b="0" strike="noStrik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b27522f3818d26cc42b47fbc4bcd238e2755cf26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100" dirty="0"/>
                        <a:t>fixing </a:t>
                      </a:r>
                      <a:r>
                        <a:rPr lang="en-US" sz="1100" dirty="0" err="1"/>
                        <a:t>gerakan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paket</a:t>
                      </a:r>
                      <a:r>
                        <a:rPr lang="en-US" sz="1100" dirty="0"/>
                        <a:t> sub </a:t>
                      </a:r>
                      <a:r>
                        <a:rPr lang="en-US" sz="1100" dirty="0" err="1"/>
                        <a:t>pembatalan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dihitung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/>
                        <a:t>Pada </a:t>
                      </a:r>
                      <a:r>
                        <a:rPr lang="en-US" sz="1100" dirty="0" err="1"/>
                        <a:t>ppkb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pindah</a:t>
                      </a:r>
                      <a:r>
                        <a:rPr lang="en-US" sz="1100" dirty="0"/>
                        <a:t> yang </a:t>
                      </a:r>
                      <a:r>
                        <a:rPr lang="en-US" sz="1100" dirty="0" err="1"/>
                        <a:t>sudah</a:t>
                      </a:r>
                      <a:r>
                        <a:rPr lang="en-US" sz="1100" dirty="0"/>
                        <a:t> di </a:t>
                      </a:r>
                      <a:r>
                        <a:rPr lang="en-US" sz="1100" dirty="0" err="1"/>
                        <a:t>batalkan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tidak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terhitung</a:t>
                      </a:r>
                      <a:r>
                        <a:rPr lang="en-US" sz="1100" dirty="0"/>
                        <a:t> counter pada </a:t>
                      </a:r>
                      <a:r>
                        <a:rPr lang="en-US" sz="1100" dirty="0" err="1"/>
                        <a:t>gerakan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paket</a:t>
                      </a:r>
                      <a:endParaRPr sz="1100" dirty="0"/>
                    </a:p>
                  </a:txBody>
                  <a:tcPr marL="91450" marR="91450" marT="45725" marB="45725">
                    <a:lnL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2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34"/>
          <p:cNvSpPr txBox="1"/>
          <p:nvPr/>
        </p:nvSpPr>
        <p:spPr>
          <a:xfrm>
            <a:off x="168211" y="4961954"/>
            <a:ext cx="20823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4000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34"/>
          <p:cNvSpPr txBox="1"/>
          <p:nvPr/>
        </p:nvSpPr>
        <p:spPr>
          <a:xfrm>
            <a:off x="155401" y="5007375"/>
            <a:ext cx="23922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4"/>
          <p:cNvSpPr txBox="1">
            <a:spLocks noGrp="1"/>
          </p:cNvSpPr>
          <p:nvPr>
            <p:ph type="title"/>
          </p:nvPr>
        </p:nvSpPr>
        <p:spPr>
          <a:xfrm>
            <a:off x="688393" y="411190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67"/>
              <a:buFont typeface="Calibri"/>
              <a:buNone/>
            </a:pPr>
            <a:r>
              <a:rPr lang="en-US" sz="2650" b="1" dirty="0"/>
              <a:t>Monitoring SERVER </a:t>
            </a:r>
            <a:r>
              <a:rPr lang="en-US" sz="2650" b="1" dirty="0" err="1"/>
              <a:t>Phinnisi</a:t>
            </a:r>
            <a:r>
              <a:rPr lang="en-US" sz="2650" b="1" dirty="0"/>
              <a:t> V1</a:t>
            </a:r>
            <a:br>
              <a:rPr lang="en-US" b="1" dirty="0"/>
            </a:br>
            <a:r>
              <a:rPr lang="en-US" sz="2000" b="1" dirty="0" err="1"/>
              <a:t>Periode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dk1"/>
                </a:solidFill>
              </a:rPr>
              <a:t>15 </a:t>
            </a:r>
            <a:r>
              <a:rPr lang="en-US" sz="2000" b="1" dirty="0" err="1">
                <a:solidFill>
                  <a:schemeClr val="dk1"/>
                </a:solidFill>
              </a:rPr>
              <a:t>Februari</a:t>
            </a:r>
            <a:r>
              <a:rPr lang="en-US" sz="2000" b="1" dirty="0">
                <a:solidFill>
                  <a:schemeClr val="dk1"/>
                </a:solidFill>
              </a:rPr>
              <a:t> 2023 18:00 – 16 </a:t>
            </a:r>
            <a:r>
              <a:rPr lang="en-US" sz="2000" b="1" dirty="0" err="1">
                <a:solidFill>
                  <a:schemeClr val="dk1"/>
                </a:solidFill>
              </a:rPr>
              <a:t>Februari</a:t>
            </a:r>
            <a:r>
              <a:rPr lang="en-US" sz="2000" b="1" dirty="0">
                <a:solidFill>
                  <a:schemeClr val="dk1"/>
                </a:solidFill>
              </a:rPr>
              <a:t> 2023 06:00</a:t>
            </a:r>
            <a:endParaRPr sz="2000" b="1" dirty="0"/>
          </a:p>
        </p:txBody>
      </p:sp>
      <p:sp>
        <p:nvSpPr>
          <p:cNvPr id="502" name="Google Shape;502;p34"/>
          <p:cNvSpPr txBox="1"/>
          <p:nvPr/>
        </p:nvSpPr>
        <p:spPr>
          <a:xfrm>
            <a:off x="688393" y="2404353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Phinnisi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CPU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Utilization,Max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Load: 0.57%.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Phinnisi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Memory Utilization, Max Load: 22.65%. 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Session DB CPU Utilization, Max Load: 4.96%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Session DB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Connection,Max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Sum: 228</a:t>
            </a:r>
            <a:b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Serta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aplikasi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PHINNISI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Dapat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berfungsi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baik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pada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periode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tanggal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Feb 2023 18.00 s/d 16 Feb 2023 06.0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5"/>
          <p:cNvSpPr txBox="1"/>
          <p:nvPr/>
        </p:nvSpPr>
        <p:spPr>
          <a:xfrm>
            <a:off x="168211" y="4961954"/>
            <a:ext cx="20823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4000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5"/>
          <p:cNvSpPr txBox="1"/>
          <p:nvPr/>
        </p:nvSpPr>
        <p:spPr>
          <a:xfrm>
            <a:off x="155400" y="5007375"/>
            <a:ext cx="2279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5"/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 err="1"/>
              <a:t>Phinnisi</a:t>
            </a:r>
            <a:r>
              <a:rPr lang="en-US" sz="2400" b="1" dirty="0"/>
              <a:t> CPU </a:t>
            </a:r>
            <a:r>
              <a:rPr lang="en-US" sz="2400" b="1" dirty="0" err="1"/>
              <a:t>Utilization,Max</a:t>
            </a:r>
            <a:r>
              <a:rPr lang="en-US" sz="2400" b="1" dirty="0"/>
              <a:t> Load: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0.57 </a:t>
            </a:r>
            <a:r>
              <a:rPr lang="en-US" sz="2400" b="1" dirty="0"/>
              <a:t>%.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7FB56B-FAEA-A2E1-804C-5AD537AF1D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073" y="1241846"/>
            <a:ext cx="6871854" cy="265980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6"/>
          <p:cNvSpPr txBox="1"/>
          <p:nvPr/>
        </p:nvSpPr>
        <p:spPr>
          <a:xfrm>
            <a:off x="168211" y="4961954"/>
            <a:ext cx="20823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4000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6"/>
          <p:cNvSpPr txBox="1"/>
          <p:nvPr/>
        </p:nvSpPr>
        <p:spPr>
          <a:xfrm>
            <a:off x="155401" y="5007375"/>
            <a:ext cx="24165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6"/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 err="1"/>
              <a:t>Phinnisi</a:t>
            </a:r>
            <a:r>
              <a:rPr lang="en-US" sz="2400" b="1" dirty="0"/>
              <a:t> Memory Utilization, Max Load: 22,65%.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AABD1-5AE3-612B-04CE-285E977351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090" y="1191491"/>
            <a:ext cx="7091820" cy="276051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7"/>
          <p:cNvSpPr txBox="1"/>
          <p:nvPr/>
        </p:nvSpPr>
        <p:spPr>
          <a:xfrm>
            <a:off x="168211" y="4961954"/>
            <a:ext cx="2082300" cy="1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1" name="Google Shape;53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4000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7"/>
          <p:cNvSpPr txBox="1"/>
          <p:nvPr/>
        </p:nvSpPr>
        <p:spPr>
          <a:xfrm>
            <a:off x="155401" y="5007375"/>
            <a:ext cx="23037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7"/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/>
              <a:t>Session DB CPU Utilization, Max Load: 4,96%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0C565B-B679-89C1-31E6-9F6487632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582" y="1220521"/>
            <a:ext cx="6968836" cy="270245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200;p4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graphicFrame>
        <p:nvGraphicFramePr>
          <p:cNvPr id="157" name="Table 1"/>
          <p:cNvGraphicFramePr/>
          <p:nvPr/>
        </p:nvGraphicFramePr>
        <p:xfrm>
          <a:off x="176040" y="1571040"/>
          <a:ext cx="8668440" cy="83088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8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Arial"/>
                        </a:rPr>
                        <a:t>-</a:t>
                      </a:r>
                    </a:p>
                  </a:txBody>
                  <a:tcPr marL="6120" marR="6120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Arial"/>
                        </a:rPr>
                        <a:t>-</a:t>
                      </a: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 dirty="0">
                          <a:latin typeface="Arial"/>
                        </a:rPr>
                        <a:t>-</a:t>
                      </a: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 dirty="0">
                          <a:latin typeface="Arial"/>
                        </a:rPr>
                        <a:t>-</a:t>
                      </a:r>
                    </a:p>
                  </a:txBody>
                  <a:tcPr marL="6120" marR="6120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8" name="Google Shape;203;p4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159" name="Google Shape;204;p4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628560" y="4773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DUMAI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8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4000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8"/>
          <p:cNvSpPr txBox="1"/>
          <p:nvPr/>
        </p:nvSpPr>
        <p:spPr>
          <a:xfrm>
            <a:off x="155400" y="5007375"/>
            <a:ext cx="23601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8"/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/>
              <a:t>Session DB </a:t>
            </a:r>
            <a:r>
              <a:rPr lang="en-US" sz="2400" b="1" dirty="0" err="1"/>
              <a:t>Connection,Max</a:t>
            </a:r>
            <a:r>
              <a:rPr lang="en-US" sz="2400" b="1" dirty="0"/>
              <a:t> Sum: 228</a:t>
            </a:r>
            <a:endParaRPr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2BF8A6-715A-3ADE-E9CA-46DEA1CB5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71" y="1169548"/>
            <a:ext cx="7236058" cy="28044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9"/>
          <p:cNvSpPr txBox="1"/>
          <p:nvPr/>
        </p:nvSpPr>
        <p:spPr>
          <a:xfrm>
            <a:off x="168211" y="4961954"/>
            <a:ext cx="2082165" cy="133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3" name="Google Shape;55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4000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39"/>
          <p:cNvSpPr txBox="1"/>
          <p:nvPr/>
        </p:nvSpPr>
        <p:spPr>
          <a:xfrm>
            <a:off x="155400" y="5007375"/>
            <a:ext cx="2553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9"/>
          <p:cNvSpPr txBox="1">
            <a:spLocks noGrp="1"/>
          </p:cNvSpPr>
          <p:nvPr>
            <p:ph type="title"/>
          </p:nvPr>
        </p:nvSpPr>
        <p:spPr>
          <a:xfrm>
            <a:off x="634957" y="433571"/>
            <a:ext cx="7874083" cy="9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/>
              <a:t>Log </a:t>
            </a:r>
            <a:r>
              <a:rPr lang="en-US" sz="2400" b="1" dirty="0" err="1"/>
              <a:t>Inaportnet</a:t>
            </a:r>
            <a:r>
              <a:rPr lang="en-US" sz="2400" b="1" dirty="0"/>
              <a:t> pada database </a:t>
            </a:r>
            <a:r>
              <a:rPr lang="en-US" sz="2400" b="1" dirty="0" err="1"/>
              <a:t>phinnisi</a:t>
            </a:r>
            <a:r>
              <a:rPr lang="en-US" sz="2400" b="1" dirty="0"/>
              <a:t> V1 </a:t>
            </a:r>
            <a:endParaRPr sz="24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1800" b="1" dirty="0" err="1"/>
              <a:t>hingga</a:t>
            </a:r>
            <a:r>
              <a:rPr lang="en-US" sz="1800" b="1" dirty="0"/>
              <a:t> 16 </a:t>
            </a:r>
            <a:r>
              <a:rPr lang="en-US" sz="1800" b="1" dirty="0" err="1"/>
              <a:t>Februari</a:t>
            </a:r>
            <a:r>
              <a:rPr lang="en-US" sz="1800" b="1" dirty="0"/>
              <a:t> 2023 18:00</a:t>
            </a:r>
            <a:endParaRPr sz="1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179B2-B015-D71C-B850-97642F444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5662" y="1452693"/>
            <a:ext cx="6112672" cy="295997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g208cd27e61e_0_2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3548" y="83448"/>
            <a:ext cx="1171003" cy="37356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208cd27e61e_0_246"/>
          <p:cNvSpPr txBox="1"/>
          <p:nvPr/>
        </p:nvSpPr>
        <p:spPr>
          <a:xfrm>
            <a:off x="168211" y="4961954"/>
            <a:ext cx="20823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g208cd27e61e_0_2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881" y="130911"/>
            <a:ext cx="1313879" cy="23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08cd27e61e_0_2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4668869"/>
            <a:ext cx="9144000" cy="472343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208cd27e61e_0_246"/>
          <p:cNvSpPr txBox="1"/>
          <p:nvPr/>
        </p:nvSpPr>
        <p:spPr>
          <a:xfrm>
            <a:off x="155401" y="5007375"/>
            <a:ext cx="2529000" cy="1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5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g208cd27e61e_0_246"/>
          <p:cNvSpPr txBox="1">
            <a:spLocks noGrp="1"/>
          </p:cNvSpPr>
          <p:nvPr>
            <p:ph type="title"/>
          </p:nvPr>
        </p:nvSpPr>
        <p:spPr>
          <a:xfrm>
            <a:off x="634950" y="536775"/>
            <a:ext cx="7874100" cy="1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Slack Monitoring Deployment #Phinnisi V2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endParaRPr sz="20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Proses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terakhir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deployment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Phinnisi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V2 pada Rabu 15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Februari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2023 11:13.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Sampai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saat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ini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Phinnisi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V2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belum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latin typeface="Calibri"/>
                <a:ea typeface="Calibri"/>
                <a:cs typeface="Calibri"/>
                <a:sym typeface="Calibri"/>
              </a:rPr>
              <a:t>melakukan</a:t>
            </a:r>
            <a:r>
              <a:rPr lang="en-US" sz="1600" dirty="0">
                <a:latin typeface="Calibri"/>
                <a:ea typeface="Calibri"/>
                <a:cs typeface="Calibri"/>
                <a:sym typeface="Calibri"/>
              </a:rPr>
              <a:t> proses deployment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0D9371-836F-415A-E247-295CF1AA37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109" y="1668780"/>
            <a:ext cx="7259782" cy="321653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1"/>
          <p:cNvSpPr/>
          <p:nvPr/>
        </p:nvSpPr>
        <p:spPr>
          <a:xfrm>
            <a:off x="0" y="0"/>
            <a:ext cx="9130320" cy="5143320"/>
          </a:xfrm>
          <a:custGeom>
            <a:avLst/>
            <a:gdLst/>
            <a:ahLst/>
            <a:cxnLst/>
            <a:rect l="l" t="t" r="r" b="b"/>
            <a:pathLst>
              <a:path w="12174220" h="6858000" extrusionOk="0">
                <a:moveTo>
                  <a:pt x="12173712" y="6857998"/>
                </a:moveTo>
                <a:lnTo>
                  <a:pt x="12173712" y="0"/>
                </a:lnTo>
                <a:lnTo>
                  <a:pt x="0" y="0"/>
                </a:lnTo>
                <a:lnTo>
                  <a:pt x="0" y="6857998"/>
                </a:lnTo>
                <a:lnTo>
                  <a:pt x="12173712" y="6857998"/>
                </a:lnTo>
                <a:close/>
              </a:path>
            </a:pathLst>
          </a:custGeom>
          <a:solidFill>
            <a:srgbClr val="31B6E9">
              <a:alpha val="78823"/>
            </a:srgbClr>
          </a:solidFill>
          <a:ln>
            <a:noFill/>
          </a:ln>
        </p:spPr>
      </p:sp>
      <p:grpSp>
        <p:nvGrpSpPr>
          <p:cNvPr id="575" name="Google Shape;575;p41"/>
          <p:cNvGrpSpPr/>
          <p:nvPr/>
        </p:nvGrpSpPr>
        <p:grpSpPr>
          <a:xfrm>
            <a:off x="1870920" y="1704240"/>
            <a:ext cx="5662800" cy="2737080"/>
            <a:chOff x="1870920" y="1704240"/>
            <a:chExt cx="5662800" cy="2737080"/>
          </a:xfrm>
        </p:grpSpPr>
        <p:pic>
          <p:nvPicPr>
            <p:cNvPr id="576" name="Google Shape;576;p4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870920" y="1769760"/>
              <a:ext cx="5662800" cy="26715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16440" y="1704240"/>
              <a:ext cx="5252400" cy="17348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8" name="Google Shape;578;p41"/>
          <p:cNvSpPr txBox="1"/>
          <p:nvPr/>
        </p:nvSpPr>
        <p:spPr>
          <a:xfrm>
            <a:off x="3484080" y="1944000"/>
            <a:ext cx="2449800" cy="86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00" rIns="0" bIns="0" anchor="ctr" anchorCtr="0">
            <a:noAutofit/>
          </a:bodyPr>
          <a:lstStyle/>
          <a:p>
            <a:pPr marL="126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b="0" i="0" u="none" strike="noStrike" cap="none">
                <a:solidFill>
                  <a:srgbClr val="087CB7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3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9" name="Google Shape;579;p41"/>
          <p:cNvGrpSpPr/>
          <p:nvPr/>
        </p:nvGrpSpPr>
        <p:grpSpPr>
          <a:xfrm>
            <a:off x="1396800" y="1996200"/>
            <a:ext cx="4092840" cy="1435680"/>
            <a:chOff x="1396800" y="1996200"/>
            <a:chExt cx="4092840" cy="1435680"/>
          </a:xfrm>
        </p:grpSpPr>
        <p:pic>
          <p:nvPicPr>
            <p:cNvPr id="580" name="Google Shape;580;p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96800" y="1996200"/>
              <a:ext cx="1382760" cy="1435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1" name="Google Shape;581;p41"/>
            <p:cNvSpPr/>
            <p:nvPr/>
          </p:nvSpPr>
          <p:spPr>
            <a:xfrm>
              <a:off x="1775160" y="2139840"/>
              <a:ext cx="681480" cy="741960"/>
            </a:xfrm>
            <a:custGeom>
              <a:avLst/>
              <a:gdLst/>
              <a:ahLst/>
              <a:cxnLst/>
              <a:rect l="l" t="t" r="r" b="b"/>
              <a:pathLst>
                <a:path w="909320" h="989964" extrusionOk="0">
                  <a:moveTo>
                    <a:pt x="454532" y="0"/>
                  </a:moveTo>
                  <a:lnTo>
                    <a:pt x="405050" y="6453"/>
                  </a:lnTo>
                  <a:lnTo>
                    <a:pt x="358139" y="25812"/>
                  </a:lnTo>
                  <a:lnTo>
                    <a:pt x="96392" y="176942"/>
                  </a:lnTo>
                  <a:lnTo>
                    <a:pt x="56149" y="207859"/>
                  </a:lnTo>
                  <a:lnTo>
                    <a:pt x="25812" y="247491"/>
                  </a:lnTo>
                  <a:lnTo>
                    <a:pt x="6667" y="293600"/>
                  </a:lnTo>
                  <a:lnTo>
                    <a:pt x="0" y="343947"/>
                  </a:lnTo>
                  <a:lnTo>
                    <a:pt x="0" y="645953"/>
                  </a:lnTo>
                  <a:lnTo>
                    <a:pt x="6667" y="696301"/>
                  </a:lnTo>
                  <a:lnTo>
                    <a:pt x="25812" y="742410"/>
                  </a:lnTo>
                  <a:lnTo>
                    <a:pt x="56149" y="782042"/>
                  </a:lnTo>
                  <a:lnTo>
                    <a:pt x="96392" y="812958"/>
                  </a:lnTo>
                  <a:lnTo>
                    <a:pt x="358139" y="964088"/>
                  </a:lnTo>
                  <a:lnTo>
                    <a:pt x="405050" y="983448"/>
                  </a:lnTo>
                  <a:lnTo>
                    <a:pt x="454532" y="989901"/>
                  </a:lnTo>
                  <a:lnTo>
                    <a:pt x="504015" y="983448"/>
                  </a:lnTo>
                  <a:lnTo>
                    <a:pt x="550926" y="964088"/>
                  </a:lnTo>
                  <a:lnTo>
                    <a:pt x="812672" y="812958"/>
                  </a:lnTo>
                  <a:lnTo>
                    <a:pt x="852916" y="782042"/>
                  </a:lnTo>
                  <a:lnTo>
                    <a:pt x="883253" y="742410"/>
                  </a:lnTo>
                  <a:lnTo>
                    <a:pt x="902398" y="696301"/>
                  </a:lnTo>
                  <a:lnTo>
                    <a:pt x="909065" y="645953"/>
                  </a:lnTo>
                  <a:lnTo>
                    <a:pt x="909065" y="343947"/>
                  </a:lnTo>
                  <a:lnTo>
                    <a:pt x="902398" y="293600"/>
                  </a:lnTo>
                  <a:lnTo>
                    <a:pt x="883253" y="247491"/>
                  </a:lnTo>
                  <a:lnTo>
                    <a:pt x="852916" y="207859"/>
                  </a:lnTo>
                  <a:lnTo>
                    <a:pt x="812672" y="176942"/>
                  </a:lnTo>
                  <a:lnTo>
                    <a:pt x="550926" y="25812"/>
                  </a:lnTo>
                  <a:lnTo>
                    <a:pt x="504015" y="6453"/>
                  </a:lnTo>
                  <a:lnTo>
                    <a:pt x="454532" y="0"/>
                  </a:lnTo>
                  <a:close/>
                </a:path>
              </a:pathLst>
            </a:custGeom>
            <a:solidFill>
              <a:srgbClr val="087CB7"/>
            </a:solidFill>
            <a:ln>
              <a:noFill/>
            </a:ln>
          </p:spPr>
        </p:sp>
        <p:pic>
          <p:nvPicPr>
            <p:cNvPr id="582" name="Google Shape;582;p4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488600" y="2113920"/>
              <a:ext cx="1201680" cy="12351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41"/>
            <p:cNvSpPr/>
            <p:nvPr/>
          </p:nvSpPr>
          <p:spPr>
            <a:xfrm>
              <a:off x="1883160" y="2257560"/>
              <a:ext cx="465480" cy="506880"/>
            </a:xfrm>
            <a:custGeom>
              <a:avLst/>
              <a:gdLst/>
              <a:ahLst/>
              <a:cxnLst/>
              <a:rect l="l" t="t" r="r" b="b"/>
              <a:pathLst>
                <a:path w="621030" h="676275" extrusionOk="0">
                  <a:moveTo>
                    <a:pt x="310515" y="0"/>
                  </a:moveTo>
                  <a:lnTo>
                    <a:pt x="244602" y="17621"/>
                  </a:lnTo>
                  <a:lnTo>
                    <a:pt x="65912" y="120745"/>
                  </a:lnTo>
                  <a:lnTo>
                    <a:pt x="17668" y="168910"/>
                  </a:lnTo>
                  <a:lnTo>
                    <a:pt x="0" y="234791"/>
                  </a:lnTo>
                  <a:lnTo>
                    <a:pt x="0" y="441039"/>
                  </a:lnTo>
                  <a:lnTo>
                    <a:pt x="17668" y="506920"/>
                  </a:lnTo>
                  <a:lnTo>
                    <a:pt x="65912" y="555085"/>
                  </a:lnTo>
                  <a:lnTo>
                    <a:pt x="244602" y="658209"/>
                  </a:lnTo>
                  <a:lnTo>
                    <a:pt x="310515" y="675830"/>
                  </a:lnTo>
                  <a:lnTo>
                    <a:pt x="344364" y="671425"/>
                  </a:lnTo>
                  <a:lnTo>
                    <a:pt x="555117" y="555085"/>
                  </a:lnTo>
                  <a:lnTo>
                    <a:pt x="603361" y="506920"/>
                  </a:lnTo>
                  <a:lnTo>
                    <a:pt x="621030" y="441039"/>
                  </a:lnTo>
                  <a:lnTo>
                    <a:pt x="621030" y="234791"/>
                  </a:lnTo>
                  <a:lnTo>
                    <a:pt x="603361" y="168910"/>
                  </a:lnTo>
                  <a:lnTo>
                    <a:pt x="555117" y="120745"/>
                  </a:lnTo>
                  <a:lnTo>
                    <a:pt x="376428" y="17621"/>
                  </a:lnTo>
                  <a:lnTo>
                    <a:pt x="310515" y="0"/>
                  </a:lnTo>
                  <a:close/>
                </a:path>
              </a:pathLst>
            </a:custGeom>
            <a:solidFill>
              <a:srgbClr val="31B6E9"/>
            </a:solidFill>
            <a:ln>
              <a:noFill/>
            </a:ln>
          </p:spPr>
        </p:sp>
        <p:pic>
          <p:nvPicPr>
            <p:cNvPr id="584" name="Google Shape;584;p4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987200" y="2391120"/>
              <a:ext cx="257400" cy="239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p41"/>
            <p:cNvSpPr/>
            <p:nvPr/>
          </p:nvSpPr>
          <p:spPr>
            <a:xfrm>
              <a:off x="4114080" y="2714760"/>
              <a:ext cx="1375560" cy="360"/>
            </a:xfrm>
            <a:custGeom>
              <a:avLst/>
              <a:gdLst/>
              <a:ahLst/>
              <a:cxnLst/>
              <a:rect l="l" t="t" r="r" b="b"/>
              <a:pathLst>
                <a:path w="1834515" h="120000" extrusionOk="0">
                  <a:moveTo>
                    <a:pt x="0" y="0"/>
                  </a:moveTo>
                  <a:lnTo>
                    <a:pt x="1834261" y="0"/>
                  </a:lnTo>
                </a:path>
              </a:pathLst>
            </a:custGeom>
            <a:noFill/>
            <a:ln w="28425" cap="flat" cmpd="sng">
              <a:solidFill>
                <a:srgbClr val="087CB7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sp>
        <p:nvSpPr>
          <p:cNvPr id="586" name="Google Shape;586;p41"/>
          <p:cNvSpPr/>
          <p:nvPr/>
        </p:nvSpPr>
        <p:spPr>
          <a:xfrm>
            <a:off x="3948120" y="4878000"/>
            <a:ext cx="1221840" cy="37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350" rIns="0" bIns="0" anchor="t" anchorCtr="0">
            <a:spAutoFit/>
          </a:bodyPr>
          <a:lstStyle/>
          <a:p>
            <a:pPr marL="190440" marR="0" lvl="0" indent="-177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Copyright © 2022 – PT ILCS  All Rights Reserved</a:t>
            </a:r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200;p4_4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graphicFrame>
        <p:nvGraphicFramePr>
          <p:cNvPr id="163" name="Table 1"/>
          <p:cNvGraphicFramePr/>
          <p:nvPr/>
        </p:nvGraphicFramePr>
        <p:xfrm>
          <a:off x="176040" y="1571040"/>
          <a:ext cx="8668440" cy="172512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82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Ticket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Solusi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ILCS-AAAF-7601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PPK Tidak Muncul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Resend RPKRO oleh team eos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ILCS-AAAF-7600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Tidak Bisa Approve CMS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Approval CMS 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ILCS-AAAF-7593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PPK Tidak Muncul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Resend RPKRO oleh team eos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0914"/>
                  </a:ext>
                </a:extLst>
              </a:tr>
              <a:tr h="3175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ILCS-AAAF-7594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PPK Tidak Muncul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Resend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RPKRO oleh 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team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eos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237774"/>
                  </a:ext>
                </a:extLst>
              </a:tr>
            </a:tbl>
          </a:graphicData>
        </a:graphic>
      </p:graphicFrame>
      <p:pic>
        <p:nvPicPr>
          <p:cNvPr id="164" name="Google Shape;203;p4_4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165" name="Google Shape;204;p4_4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155520" y="5007240"/>
            <a:ext cx="240480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67" name="TextShape 3"/>
          <p:cNvSpPr txBox="1"/>
          <p:nvPr/>
        </p:nvSpPr>
        <p:spPr>
          <a:xfrm>
            <a:off x="628560" y="4773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CABANG BENGKULU</a:t>
            </a:r>
            <a:endParaRPr lang="en-US" sz="33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200;p4_3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169" name="Google Shape;203;p4_3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170" name="Google Shape;204;p4_3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PALEMBANG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3" name="Table 3"/>
          <p:cNvGraphicFramePr/>
          <p:nvPr/>
        </p:nvGraphicFramePr>
        <p:xfrm>
          <a:off x="424440" y="954361"/>
          <a:ext cx="8295120" cy="1518286"/>
        </p:xfrm>
        <a:graphic>
          <a:graphicData uri="http://schemas.openxmlformats.org/drawingml/2006/table">
            <a:tbl>
              <a:tblPr/>
              <a:tblGrid>
                <a:gridCol w="523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2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4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439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18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 dirty="0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Ticket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Solusi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ILCS-AAAF-7610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Job Order Hilang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inject time_guide di trx_order_header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07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ILCS-AAAF-7602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Data Kapal Muncul Double Di Gantchart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hapus data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double di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trx_order_header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44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ILCS-AAAF-7591</a:t>
                      </a:r>
                    </a:p>
                  </a:txBody>
                  <a:tcPr marL="9525" marR="9525" marT="9525" marB="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Tidak Bisa Edit PPKB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inject</a:t>
                      </a:r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API 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200;p4_5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175" name="Google Shape;203;p4_5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176" name="Google Shape;204;p4_5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PONTIANAK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79" name="Table 3"/>
          <p:cNvGraphicFramePr/>
          <p:nvPr/>
        </p:nvGraphicFramePr>
        <p:xfrm>
          <a:off x="232920" y="1146420"/>
          <a:ext cx="8668440" cy="76128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100" b="0" strike="noStrike" spc="-1" dirty="0">
                          <a:latin typeface="Arial"/>
                        </a:rPr>
                        <a:t>-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strike="noStrike" spc="-1" dirty="0">
                          <a:latin typeface="Arial"/>
                        </a:rPr>
                        <a:t>-</a:t>
                      </a:r>
                    </a:p>
                  </a:txBody>
                  <a:tcPr marL="6120" marR="612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200;p4_6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181" name="Google Shape;203;p4_6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182" name="Google Shape;204;p4_6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183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SEMARANG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85" name="Table 3"/>
          <p:cNvGraphicFramePr/>
          <p:nvPr/>
        </p:nvGraphicFramePr>
        <p:xfrm>
          <a:off x="257040" y="865080"/>
          <a:ext cx="8668440" cy="77652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No. Ticket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Issue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/>
                          <a:ea typeface="Calibri"/>
                        </a:rPr>
                        <a:t>Solusi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200;p4_7"/>
          <p:cNvPicPr/>
          <p:nvPr/>
        </p:nvPicPr>
        <p:blipFill>
          <a:blip r:embed="rId2"/>
          <a:stretch/>
        </p:blipFill>
        <p:spPr>
          <a:xfrm>
            <a:off x="7813440" y="83520"/>
            <a:ext cx="1170720" cy="373320"/>
          </a:xfrm>
          <a:prstGeom prst="rect">
            <a:avLst/>
          </a:prstGeom>
          <a:ln>
            <a:noFill/>
          </a:ln>
        </p:spPr>
      </p:pic>
      <p:pic>
        <p:nvPicPr>
          <p:cNvPr id="187" name="Google Shape;203;p4_7"/>
          <p:cNvPicPr/>
          <p:nvPr/>
        </p:nvPicPr>
        <p:blipFill>
          <a:blip r:embed="rId3"/>
          <a:stretch/>
        </p:blipFill>
        <p:spPr>
          <a:xfrm>
            <a:off x="194760" y="131040"/>
            <a:ext cx="1313640" cy="234360"/>
          </a:xfrm>
          <a:prstGeom prst="rect">
            <a:avLst/>
          </a:prstGeom>
          <a:ln>
            <a:noFill/>
          </a:ln>
        </p:spPr>
      </p:pic>
      <p:pic>
        <p:nvPicPr>
          <p:cNvPr id="188" name="Google Shape;204;p4_7"/>
          <p:cNvPicPr/>
          <p:nvPr/>
        </p:nvPicPr>
        <p:blipFill>
          <a:blip r:embed="rId4"/>
          <a:stretch/>
        </p:blipFill>
        <p:spPr>
          <a:xfrm>
            <a:off x="0" y="4668840"/>
            <a:ext cx="9143640" cy="471960"/>
          </a:xfrm>
          <a:prstGeom prst="rect">
            <a:avLst/>
          </a:prstGeom>
          <a:ln>
            <a:noFill/>
          </a:ln>
        </p:spPr>
      </p:pic>
      <p:sp>
        <p:nvSpPr>
          <p:cNvPr id="189" name="CustomShape 1"/>
          <p:cNvSpPr/>
          <p:nvPr/>
        </p:nvSpPr>
        <p:spPr>
          <a:xfrm>
            <a:off x="155520" y="5007240"/>
            <a:ext cx="2313360" cy="13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360" rIns="0" bIns="0">
            <a:spAutoFit/>
          </a:bodyPr>
          <a:lstStyle/>
          <a:p>
            <a:pPr marL="12600">
              <a:lnSpc>
                <a:spcPct val="100000"/>
              </a:lnSpc>
              <a:tabLst>
                <a:tab pos="0" algn="l"/>
              </a:tabLst>
            </a:pPr>
            <a:r>
              <a:rPr lang="en" sz="800" b="0" strike="noStrike" spc="-1">
                <a:solidFill>
                  <a:srgbClr val="FFFFFF"/>
                </a:solidFill>
                <a:latin typeface="Arial"/>
                <a:ea typeface="Arial"/>
              </a:rPr>
              <a:t>Copyright © 2022 – PT ILCS All Rights Reserved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630360" y="205560"/>
            <a:ext cx="7873560" cy="983160"/>
          </a:xfrm>
          <a:prstGeom prst="rect">
            <a:avLst/>
          </a:prstGeom>
          <a:noFill/>
          <a:ln>
            <a:noFill/>
          </a:ln>
        </p:spPr>
        <p:txBody>
          <a:bodyPr lIns="68400" tIns="34200" rIns="68400" bIns="34200" anchor="ctr">
            <a:normAutofit/>
          </a:bodyPr>
          <a:lstStyle/>
          <a:p>
            <a:pPr algn="ctr">
              <a:lnSpc>
                <a:spcPct val="90000"/>
              </a:lnSpc>
              <a:tabLst>
                <a:tab pos="0" algn="l"/>
              </a:tabLst>
            </a:pPr>
            <a:r>
              <a:rPr lang="en" sz="3300" b="1" strike="noStrike" spc="-1">
                <a:solidFill>
                  <a:srgbClr val="000000"/>
                </a:solidFill>
                <a:latin typeface="Calibri"/>
                <a:ea typeface="Calibri"/>
              </a:rPr>
              <a:t>CABANG SURABAYA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191" name="Table 3"/>
          <p:cNvGraphicFramePr/>
          <p:nvPr/>
        </p:nvGraphicFramePr>
        <p:xfrm>
          <a:off x="257040" y="865080"/>
          <a:ext cx="8668440" cy="1527090"/>
        </p:xfrm>
        <a:graphic>
          <a:graphicData uri="http://schemas.openxmlformats.org/drawingml/2006/table">
            <a:tbl>
              <a:tblPr/>
              <a:tblGrid>
                <a:gridCol w="547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7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2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Ticket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Issue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Solusi</a:t>
                      </a:r>
                      <a:endParaRPr lang="en-US" sz="1200" b="0" strike="noStrike" spc="-1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400" marR="68400"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 dirty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200" b="0" strike="noStrike" spc="-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ILCS-AAAF-7588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Status Order Masih Live Setelah Realisasi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ubah order_status jadi 13 di trx_order_headers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ILCS-AAAF-7597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Tidak Bisa Edit PPKB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Uncheck water pada ppkb_descriptions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10178"/>
                  </a:ext>
                </a:extLst>
              </a:tr>
              <a:tr h="1620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-US" sz="1200" b="0" strike="noStrike" spc="-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120" marR="6120"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d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ILCS-AAAF-7606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Data Kapal Muncul Double Di Gantchart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update status order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14 salah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orderan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double</a:t>
                      </a:r>
                    </a:p>
                  </a:txBody>
                  <a:tcPr marL="9525" marR="9525" marT="9525" marB="0"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9685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2341</Words>
  <Application>Microsoft Office PowerPoint</Application>
  <PresentationFormat>On-screen Show (16:9)</PresentationFormat>
  <Paragraphs>580</Paragraphs>
  <Slides>43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Roboto</vt:lpstr>
      <vt:lpstr>Times New Roman</vt:lpstr>
      <vt:lpstr>Calibri</vt:lpstr>
      <vt:lpstr>Arial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Monitoring SERVER Phinnisi V1 Periode 15 Februari 2023 18:00 – 16 Februari 2023 06:00</vt:lpstr>
      <vt:lpstr>Phinnisi CPU Utilization,Max Load: 0.57 %.</vt:lpstr>
      <vt:lpstr>Phinnisi Memory Utilization, Max Load: 22,65%.</vt:lpstr>
      <vt:lpstr>Session DB CPU Utilization, Max Load: 4,96%</vt:lpstr>
      <vt:lpstr>Session DB Connection,Max Sum: 228</vt:lpstr>
      <vt:lpstr>Log Inaportnet pada database phinnisi V1  hingga 16 Februari 2023 18:00</vt:lpstr>
      <vt:lpstr>Slack Monitoring Deployment #Phinnisi V2  Proses terakhir deployment Phinnisi V2 pada Rabu 15 Februari 2023 11:13. Sampai saat ini Phinnisi V2 belum melakukan proses deployment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Enigma</dc:creator>
  <cp:lastModifiedBy>rafly s</cp:lastModifiedBy>
  <cp:revision>18</cp:revision>
  <dcterms:modified xsi:type="dcterms:W3CDTF">2023-02-16T01:05:52Z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26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26</vt:i4>
  </property>
</Properties>
</file>